
<file path=[Content_Types].xml><?xml version="1.0" encoding="utf-8"?>
<Types xmlns="http://schemas.openxmlformats.org/package/2006/content-types">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charts/chart2.xml" ContentType="application/vnd.openxmlformats-officedocument.drawingml.chart+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256" r:id="rId2"/>
    <p:sldId id="257" r:id="rId3"/>
    <p:sldId id="258" r:id="rId4"/>
  </p:sldIdLst>
  <p:sldSz cx="15240000" cy="85725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7" d="100"/>
          <a:sy n="67" d="100"/>
        </p:scale>
        <p:origin x="629"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roundedCorners val="1"/>
  <c:style val="2"/>
  <c:chart>
    <c:autoTitleDeleted val="1"/>
    <c:plotArea>
      <c:layout/>
      <c:barChart>
        <c:barDir val="col"/>
        <c:grouping val="clustered"/>
        <c:varyColors val="0"/>
        <c:ser>
          <c:idx val="0"/>
          <c:order val="0"/>
          <c:tx>
            <c:v>Cifra de afaceri (mld. lei)</c:v>
          </c:tx>
          <c:spPr>
            <a:solidFill>
              <a:srgbClr val="E38B3D"/>
            </a:solidFill>
          </c:spPr>
          <c:invertIfNegative val="0"/>
          <c:dLbls>
            <c:dLbl>
              <c:idx val="0"/>
              <c:layout/>
              <c:tx>
                <c:rich>
                  <a:bodyPr/>
                  <a:lstStyle/>
                  <a:p>
                    <a:r>
                      <a:rPr lang="en-US" sz="1875" b="1">
                        <a:solidFill>
                          <a:srgbClr val="FFFFFF"/>
                        </a:solidFill>
                        <a:latin typeface="DejaVu Sans"/>
                        <a:ea typeface="DejaVu Sans"/>
                        <a:cs typeface="DejaVu Sans"/>
                      </a:rPr>
                      <a:t>24,0</a:t>
                    </a:r>
                  </a:p>
                </c:rich>
              </c:tx>
              <c:spPr/>
              <c:showLegendKey val="1"/>
              <c:showVal val="1"/>
              <c:showCatName val="1"/>
              <c:showSerName val="1"/>
              <c:showPercent val="1"/>
              <c:showBubbleSize val="1"/>
              <c:extLst>
                <c:ext xmlns:c15="http://schemas.microsoft.com/office/drawing/2012/chart" uri="{CE6537A1-D6FC-4f65-9D91-7224C49458BB}">
                  <c15:layout/>
                </c:ext>
              </c:extLst>
            </c:dLbl>
            <c:dLbl>
              <c:idx val="1"/>
              <c:layout/>
              <c:tx>
                <c:rich>
                  <a:bodyPr/>
                  <a:lstStyle/>
                  <a:p>
                    <a:r>
                      <a:rPr lang="en-US" sz="1875" b="1">
                        <a:solidFill>
                          <a:srgbClr val="FFFFFF"/>
                        </a:solidFill>
                        <a:latin typeface="DejaVu Sans"/>
                        <a:ea typeface="DejaVu Sans"/>
                        <a:cs typeface="DejaVu Sans"/>
                      </a:rPr>
                      <a:t>41,1</a:t>
                    </a:r>
                  </a:p>
                </c:rich>
              </c:tx>
              <c:spPr/>
              <c:showLegendKey val="1"/>
              <c:showVal val="1"/>
              <c:showCatName val="1"/>
              <c:showSerName val="1"/>
              <c:showPercent val="1"/>
              <c:showBubbleSize val="1"/>
              <c:extLst>
                <c:ext xmlns:c15="http://schemas.microsoft.com/office/drawing/2012/chart" uri="{CE6537A1-D6FC-4f65-9D91-7224C49458BB}">
                  <c15:layout/>
                </c:ext>
              </c:extLst>
            </c:dLbl>
            <c:dLbl>
              <c:idx val="2"/>
              <c:layout/>
              <c:tx>
                <c:rich>
                  <a:bodyPr/>
                  <a:lstStyle/>
                  <a:p>
                    <a:r>
                      <a:rPr lang="en-US" sz="1875" b="1">
                        <a:solidFill>
                          <a:srgbClr val="FFFFFF"/>
                        </a:solidFill>
                        <a:latin typeface="DejaVu Sans"/>
                        <a:ea typeface="DejaVu Sans"/>
                        <a:cs typeface="DejaVu Sans"/>
                      </a:rPr>
                      <a:t>131,8</a:t>
                    </a:r>
                  </a:p>
                </c:rich>
              </c:tx>
              <c:spPr/>
              <c:showLegendKey val="1"/>
              <c:showVal val="1"/>
              <c:showCatName val="1"/>
              <c:showSerName val="1"/>
              <c:showPercent val="1"/>
              <c:showBubbleSize val="1"/>
              <c:extLst>
                <c:ext xmlns:c15="http://schemas.microsoft.com/office/drawing/2012/chart" uri="{CE6537A1-D6FC-4f65-9D91-7224C49458BB}">
                  <c15:layout/>
                </c:ext>
              </c:extLst>
            </c:dLbl>
            <c:spPr>
              <a:noFill/>
              <a:ln>
                <a:noFill/>
              </a:ln>
              <a:effectLst/>
            </c:spPr>
            <c:showLegendKey val="1"/>
            <c:showVal val="1"/>
            <c:showCatName val="1"/>
            <c:showSerName val="1"/>
            <c:showPercent val="1"/>
            <c:showBubbleSize val="1"/>
            <c:showLeaderLines val="0"/>
            <c:extLst>
              <c:ext xmlns:c15="http://schemas.microsoft.com/office/drawing/2012/chart" uri="{CE6537A1-D6FC-4f65-9D91-7224C49458BB}">
                <c15:showLeaderLines val="0"/>
              </c:ext>
            </c:extLst>
          </c:dLbls>
          <c:cat>
            <c:numRef>
              <c:f>'Chart Data'!$A$2:$A$4</c:f>
              <c:numCache>
                <c:formatCode>General</c:formatCode>
                <c:ptCount val="3"/>
                <c:pt idx="0">
                  <c:v>2008</c:v>
                </c:pt>
                <c:pt idx="1">
                  <c:v>2015</c:v>
                </c:pt>
                <c:pt idx="2">
                  <c:v>2025</c:v>
                </c:pt>
              </c:numCache>
            </c:numRef>
          </c:cat>
          <c:val>
            <c:numRef>
              <c:f>'Chart Data'!$B$2:$B$4</c:f>
              <c:numCache>
                <c:formatCode>General</c:formatCode>
                <c:ptCount val="3"/>
                <c:pt idx="0">
                  <c:v>24</c:v>
                </c:pt>
                <c:pt idx="1">
                  <c:v>41.1</c:v>
                </c:pt>
                <c:pt idx="2">
                  <c:v>131.80000000000001</c:v>
                </c:pt>
              </c:numCache>
            </c:numRef>
          </c:val>
        </c:ser>
        <c:dLbls>
          <c:dLblPos val="outEnd"/>
          <c:showLegendKey val="0"/>
          <c:showVal val="1"/>
          <c:showCatName val="0"/>
          <c:showSerName val="0"/>
          <c:showPercent val="0"/>
          <c:showBubbleSize val="0"/>
        </c:dLbls>
        <c:gapWidth val="100"/>
        <c:axId val="227667552"/>
        <c:axId val="227369792"/>
      </c:barChart>
      <c:catAx>
        <c:axId val="227667552"/>
        <c:scaling>
          <c:orientation val="minMax"/>
        </c:scaling>
        <c:delete val="0"/>
        <c:axPos val="b"/>
        <c:numFmt formatCode="General" sourceLinked="1"/>
        <c:majorTickMark val="none"/>
        <c:minorTickMark val="none"/>
        <c:tickLblPos val="nextTo"/>
        <c:spPr>
          <a:ln w="0">
            <a:noFill/>
            <a:prstDash val="solid"/>
          </a:ln>
        </c:spPr>
        <c:txPr>
          <a:bodyPr anchorCtr="1"/>
          <a:lstStyle/>
          <a:p>
            <a:pPr>
              <a:defRPr sz="1875">
                <a:solidFill>
                  <a:srgbClr val="FFFFFF"/>
                </a:solidFill>
                <a:latin typeface="DejaVu Sans"/>
                <a:ea typeface="DejaVu Sans"/>
                <a:cs typeface="DejaVu Sans"/>
              </a:defRPr>
            </a:pPr>
            <a:endParaRPr lang="en-US"/>
          </a:p>
        </c:txPr>
        <c:crossAx val="227369792"/>
        <c:crosses val="autoZero"/>
        <c:auto val="1"/>
        <c:lblAlgn val="ctr"/>
        <c:lblOffset val="100"/>
        <c:noMultiLvlLbl val="1"/>
      </c:catAx>
      <c:valAx>
        <c:axId val="227369792"/>
        <c:scaling>
          <c:orientation val="minMax"/>
          <c:max val="150"/>
          <c:min val="0"/>
        </c:scaling>
        <c:delete val="0"/>
        <c:axPos val="l"/>
        <c:majorGridlines>
          <c:spPr>
            <a:ln w="9525">
              <a:solidFill>
                <a:srgbClr val="424A59"/>
              </a:solidFill>
              <a:prstDash val="solid"/>
            </a:ln>
          </c:spPr>
        </c:majorGridlines>
        <c:numFmt formatCode="General" sourceLinked="1"/>
        <c:majorTickMark val="none"/>
        <c:minorTickMark val="none"/>
        <c:tickLblPos val="nextTo"/>
        <c:spPr>
          <a:ln w="0">
            <a:noFill/>
            <a:prstDash val="solid"/>
          </a:ln>
        </c:spPr>
        <c:txPr>
          <a:bodyPr anchorCtr="1"/>
          <a:lstStyle/>
          <a:p>
            <a:pPr>
              <a:defRPr sz="1425">
                <a:solidFill>
                  <a:srgbClr val="AEB7C4"/>
                </a:solidFill>
                <a:latin typeface="DejaVu Sans"/>
                <a:ea typeface="DejaVu Sans"/>
                <a:cs typeface="DejaVu Sans"/>
              </a:defRPr>
            </a:pPr>
            <a:endParaRPr lang="en-US"/>
          </a:p>
        </c:txPr>
        <c:crossAx val="227667552"/>
        <c:crosses val="autoZero"/>
        <c:crossBetween val="between"/>
        <c:majorUnit val="50"/>
      </c:valAx>
      <c:spPr>
        <a:solidFill>
          <a:srgbClr val="1D2535"/>
        </a:solidFill>
        <a:ln w="0">
          <a:noFill/>
          <a:prstDash val="solid"/>
        </a:ln>
      </c:spPr>
    </c:plotArea>
    <c:plotVisOnly val="1"/>
    <c:dispBlanksAs val="zero"/>
    <c:showDLblsOverMax val="1"/>
  </c:chart>
  <c:spPr>
    <a:solidFill>
      <a:srgbClr val="1D2535"/>
    </a:solidFill>
    <a:ln w="0">
      <a:noFill/>
      <a:prstDash val="solid"/>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roundedCorners val="1"/>
  <c:style val="2"/>
  <c:chart>
    <c:autoTitleDeleted val="1"/>
    <c:plotArea>
      <c:layout/>
      <c:barChart>
        <c:barDir val="bar"/>
        <c:grouping val="clustered"/>
        <c:varyColors val="0"/>
        <c:ser>
          <c:idx val="0"/>
          <c:order val="0"/>
          <c:tx>
            <c:v>Cifra de afaceri (mld. lei)</c:v>
          </c:tx>
          <c:spPr>
            <a:solidFill>
              <a:srgbClr val="426F9E"/>
            </a:solidFill>
          </c:spPr>
          <c:invertIfNegative val="0"/>
          <c:dLbls>
            <c:dLbl>
              <c:idx val="0"/>
              <c:layout/>
              <c:tx>
                <c:rich>
                  <a:bodyPr/>
                  <a:lstStyle/>
                  <a:p>
                    <a:r>
                      <a:rPr lang="en-US" sz="1875" b="1">
                        <a:solidFill>
                          <a:srgbClr val="1D2535"/>
                        </a:solidFill>
                        <a:latin typeface="DejaVu Sans"/>
                        <a:ea typeface="DejaVu Sans"/>
                        <a:cs typeface="DejaVu Sans"/>
                      </a:rPr>
                      <a:t>2,41</a:t>
                    </a:r>
                  </a:p>
                </c:rich>
              </c:tx>
              <c:spPr/>
              <c:showLegendKey val="1"/>
              <c:showVal val="1"/>
              <c:showCatName val="1"/>
              <c:showSerName val="1"/>
              <c:showPercent val="1"/>
              <c:showBubbleSize val="1"/>
              <c:extLst>
                <c:ext xmlns:c15="http://schemas.microsoft.com/office/drawing/2012/chart" uri="{CE6537A1-D6FC-4f65-9D91-7224C49458BB}">
                  <c15:layout/>
                </c:ext>
              </c:extLst>
            </c:dLbl>
            <c:dLbl>
              <c:idx val="1"/>
              <c:layout/>
              <c:tx>
                <c:rich>
                  <a:bodyPr/>
                  <a:lstStyle/>
                  <a:p>
                    <a:r>
                      <a:rPr lang="en-US" sz="1875" b="1">
                        <a:solidFill>
                          <a:srgbClr val="1D2535"/>
                        </a:solidFill>
                        <a:latin typeface="DejaVu Sans"/>
                        <a:ea typeface="DejaVu Sans"/>
                        <a:cs typeface="DejaVu Sans"/>
                      </a:rPr>
                      <a:t>2,90</a:t>
                    </a:r>
                  </a:p>
                </c:rich>
              </c:tx>
              <c:spPr/>
              <c:showLegendKey val="1"/>
              <c:showVal val="1"/>
              <c:showCatName val="1"/>
              <c:showSerName val="1"/>
              <c:showPercent val="1"/>
              <c:showBubbleSize val="1"/>
              <c:extLst>
                <c:ext xmlns:c15="http://schemas.microsoft.com/office/drawing/2012/chart" uri="{CE6537A1-D6FC-4f65-9D91-7224C49458BB}">
                  <c15:layout/>
                </c:ext>
              </c:extLst>
            </c:dLbl>
            <c:dLbl>
              <c:idx val="2"/>
              <c:layout/>
              <c:tx>
                <c:rich>
                  <a:bodyPr/>
                  <a:lstStyle/>
                  <a:p>
                    <a:r>
                      <a:rPr lang="en-US" sz="1875" b="1">
                        <a:solidFill>
                          <a:srgbClr val="1D2535"/>
                        </a:solidFill>
                        <a:latin typeface="DejaVu Sans"/>
                        <a:ea typeface="DejaVu Sans"/>
                        <a:cs typeface="DejaVu Sans"/>
                      </a:rPr>
                      <a:t>2,97</a:t>
                    </a:r>
                  </a:p>
                </c:rich>
              </c:tx>
              <c:spPr/>
              <c:showLegendKey val="1"/>
              <c:showVal val="1"/>
              <c:showCatName val="1"/>
              <c:showSerName val="1"/>
              <c:showPercent val="1"/>
              <c:showBubbleSize val="1"/>
              <c:extLst>
                <c:ext xmlns:c15="http://schemas.microsoft.com/office/drawing/2012/chart" uri="{CE6537A1-D6FC-4f65-9D91-7224C49458BB}">
                  <c15:layout/>
                </c:ext>
              </c:extLst>
            </c:dLbl>
            <c:dLbl>
              <c:idx val="3"/>
              <c:layout/>
              <c:tx>
                <c:rich>
                  <a:bodyPr/>
                  <a:lstStyle/>
                  <a:p>
                    <a:r>
                      <a:rPr lang="en-US" sz="1875" b="1">
                        <a:solidFill>
                          <a:srgbClr val="1D2535"/>
                        </a:solidFill>
                        <a:latin typeface="DejaVu Sans"/>
                        <a:ea typeface="DejaVu Sans"/>
                        <a:cs typeface="DejaVu Sans"/>
                      </a:rPr>
                      <a:t>4,31</a:t>
                    </a:r>
                  </a:p>
                </c:rich>
              </c:tx>
              <c:spPr/>
              <c:showLegendKey val="1"/>
              <c:showVal val="1"/>
              <c:showCatName val="1"/>
              <c:showSerName val="1"/>
              <c:showPercent val="1"/>
              <c:showBubbleSize val="1"/>
              <c:extLst>
                <c:ext xmlns:c15="http://schemas.microsoft.com/office/drawing/2012/chart" uri="{CE6537A1-D6FC-4f65-9D91-7224C49458BB}">
                  <c15:layout/>
                </c:ext>
              </c:extLst>
            </c:dLbl>
            <c:dLbl>
              <c:idx val="4"/>
              <c:layout/>
              <c:tx>
                <c:rich>
                  <a:bodyPr/>
                  <a:lstStyle/>
                  <a:p>
                    <a:r>
                      <a:rPr lang="en-US" sz="1875" b="1">
                        <a:solidFill>
                          <a:srgbClr val="1D2535"/>
                        </a:solidFill>
                        <a:latin typeface="DejaVu Sans"/>
                        <a:ea typeface="DejaVu Sans"/>
                        <a:cs typeface="DejaVu Sans"/>
                      </a:rPr>
                      <a:t>9,79</a:t>
                    </a:r>
                  </a:p>
                </c:rich>
              </c:tx>
              <c:spPr/>
              <c:showLegendKey val="1"/>
              <c:showVal val="1"/>
              <c:showCatName val="1"/>
              <c:showSerName val="1"/>
              <c:showPercent val="1"/>
              <c:showBubbleSize val="1"/>
              <c:extLst>
                <c:ext xmlns:c15="http://schemas.microsoft.com/office/drawing/2012/chart" uri="{CE6537A1-D6FC-4f65-9D91-7224C49458BB}">
                  <c15:layout/>
                </c:ext>
              </c:extLst>
            </c:dLbl>
            <c:spPr>
              <a:noFill/>
              <a:ln>
                <a:noFill/>
              </a:ln>
              <a:effectLst/>
            </c:spPr>
            <c:showLegendKey val="1"/>
            <c:showVal val="1"/>
            <c:showCatName val="1"/>
            <c:showSerName val="1"/>
            <c:showPercent val="1"/>
            <c:showBubbleSize val="1"/>
            <c:showLeaderLines val="0"/>
            <c:extLst>
              <c:ext xmlns:c15="http://schemas.microsoft.com/office/drawing/2012/chart" uri="{CE6537A1-D6FC-4f65-9D91-7224C49458BB}">
                <c15:showLeaderLines val="0"/>
              </c:ext>
            </c:extLst>
          </c:dLbls>
          <c:cat>
            <c:strRef>
              <c:f>'Chart Data'!$A$2:$A$6</c:f>
              <c:strCache>
                <c:ptCount val="5"/>
                <c:pt idx="0">
                  <c:v>Emerson</c:v>
                </c:pt>
                <c:pt idx="1">
                  <c:v>Nova Power &amp; Gas</c:v>
                </c:pt>
                <c:pt idx="2">
                  <c:v>De’Longhi România</c:v>
                </c:pt>
                <c:pt idx="3">
                  <c:v>Distribuție Energie El.</c:v>
                </c:pt>
                <c:pt idx="4">
                  <c:v>MOL România</c:v>
                </c:pt>
              </c:strCache>
            </c:strRef>
          </c:cat>
          <c:val>
            <c:numRef>
              <c:f>'Chart Data'!$B$2:$B$6</c:f>
              <c:numCache>
                <c:formatCode>General</c:formatCode>
                <c:ptCount val="5"/>
                <c:pt idx="0">
                  <c:v>2.41</c:v>
                </c:pt>
                <c:pt idx="1">
                  <c:v>2.9</c:v>
                </c:pt>
                <c:pt idx="2">
                  <c:v>2.97</c:v>
                </c:pt>
                <c:pt idx="3">
                  <c:v>4.3099999999999996</c:v>
                </c:pt>
                <c:pt idx="4">
                  <c:v>9.7899999999999991</c:v>
                </c:pt>
              </c:numCache>
            </c:numRef>
          </c:val>
        </c:ser>
        <c:dLbls>
          <c:dLblPos val="outEnd"/>
          <c:showLegendKey val="0"/>
          <c:showVal val="1"/>
          <c:showCatName val="0"/>
          <c:showSerName val="0"/>
          <c:showPercent val="0"/>
          <c:showBubbleSize val="0"/>
        </c:dLbls>
        <c:gapWidth val="60"/>
        <c:axId val="286196664"/>
        <c:axId val="286196272"/>
      </c:barChart>
      <c:catAx>
        <c:axId val="286196664"/>
        <c:scaling>
          <c:orientation val="minMax"/>
        </c:scaling>
        <c:delete val="0"/>
        <c:axPos val="l"/>
        <c:numFmt formatCode="General" sourceLinked="1"/>
        <c:majorTickMark val="none"/>
        <c:minorTickMark val="none"/>
        <c:tickLblPos val="nextTo"/>
        <c:spPr>
          <a:ln w="0">
            <a:noFill/>
            <a:prstDash val="solid"/>
          </a:ln>
        </c:spPr>
        <c:txPr>
          <a:bodyPr anchorCtr="1"/>
          <a:lstStyle/>
          <a:p>
            <a:pPr>
              <a:defRPr sz="1650">
                <a:solidFill>
                  <a:srgbClr val="1D2535"/>
                </a:solidFill>
                <a:latin typeface="DejaVu Sans"/>
                <a:ea typeface="DejaVu Sans"/>
                <a:cs typeface="DejaVu Sans"/>
              </a:defRPr>
            </a:pPr>
            <a:endParaRPr lang="en-US"/>
          </a:p>
        </c:txPr>
        <c:crossAx val="286196272"/>
        <c:crosses val="autoZero"/>
        <c:auto val="1"/>
        <c:lblAlgn val="ctr"/>
        <c:lblOffset val="100"/>
        <c:noMultiLvlLbl val="1"/>
      </c:catAx>
      <c:valAx>
        <c:axId val="286196272"/>
        <c:scaling>
          <c:orientation val="minMax"/>
        </c:scaling>
        <c:delete val="1"/>
        <c:axPos val="b"/>
        <c:numFmt formatCode="General" sourceLinked="1"/>
        <c:majorTickMark val="none"/>
        <c:minorTickMark val="none"/>
        <c:tickLblPos val="nextTo"/>
        <c:crossAx val="286196664"/>
        <c:crosses val="autoZero"/>
        <c:crossBetween val="between"/>
      </c:valAx>
      <c:spPr>
        <a:solidFill>
          <a:srgbClr val="F7F5F0"/>
        </a:solidFill>
        <a:ln w="0">
          <a:noFill/>
          <a:prstDash val="solid"/>
        </a:ln>
      </c:spPr>
    </c:plotArea>
    <c:plotVisOnly val="1"/>
    <c:dispBlanksAs val="zero"/>
    <c:showDLblsOverMax val="1"/>
  </c:chart>
  <c:spPr>
    <a:solidFill>
      <a:srgbClr val="F7F5F0"/>
    </a:solidFill>
    <a:ln w="0">
      <a:noFill/>
      <a:prstDash val="solid"/>
    </a:ln>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extLst>
      <p:ext uri="{BB962C8B-B14F-4D97-AF65-F5344CB8AC3E}">
        <p14:creationId xmlns:p14="http://schemas.microsoft.com/office/powerpoint/2010/main" val="1420955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Clujul este prezentat de analiza Frames drept a doua economie a României. În 2025, firmele județului au raportat 131,8 miliarde de lei cifră de afaceri și aproape 13,9 miliarde de lei profit net, niveluri record în seria analizată. Față de 2008, afacerile sunt de aproximativ 5,5 ori mai mari, iar profitul de aproape zece ori mai mare. Comparativ cu 2015, afacerile au crescut de 3,2 ori, echivalent cu aproximativ 12,4% pe an, calcul compus.</a:t>
            </a:r>
          </a:p>
          <a:p>
            <a:endParaRPr/>
          </a:p>
          <a:p>
            <a:r>
              <a:t>În 2025, cifra de afaceri a crescut cu 6,8%, iar profitul cu 11,8% față de 2024. Aceste creșteri sunt nominale, fără ajustare cu inflația. Cifra de afaceri a firmelor nu este același indicator cu PIB-ul județului. Singurii ani de scădere din seria descrisă sunt 2009 și 2020. Revenirea după pandemie a fost de 26% în 2021 și de 24% în 2022, potrivit documentului.</a:t>
            </a:r>
          </a:p>
          <a:p>
            <a:endParaRPr/>
          </a:p>
          <a:p>
            <a:r>
              <a:t>Numărul angajaților ajunge la 210.572 în infografic, cu 77,5% peste 2008. În ultimul an însă a scăzut cu 0,7%, aspect reluat la provocări.</a:t>
            </a:r>
          </a:p>
          <a:p>
            <a:endParaRPr/>
          </a:p>
          <a:p>
            <a:r>
              <a:t>Surse: analiza cluj.docx, secțiunile introductive și «Un deceniu de creștere aproape neîntreruptă»; IMG_4113.jpeg. Graficul folosește exclusiv cele trei valori explicit menționate în document.</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1321438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Primele cinci companii concentrează aproximativ 17% din cifra de afaceri a județului. Valorile din infografic însumează 22,38 miliarde de lei, respectiv aproximativ 16,98% din totalul de 131,8 miliarde. Restul reprezintă aproximativ 83%, adică 109,42 miliarde de lei. Acest rest include toate celelalte companii, nu exclusiv IMM-uri.</a:t>
            </a:r>
          </a:p>
          <a:p>
            <a:endParaRPr/>
          </a:p>
          <a:p>
            <a:r>
              <a:t>Topul include MOL România Petroleum Products, Distribuție Energie Electrică România, De’Longhi România, Nova Power &amp; Gas și Emerson. Diversificarea reduce concentrarea în câțiva actori, fără să elimine riscurile comune întregii economii. Există 139.312 firme în funcțiune, peste 90% din cele peste 153.000 înregistrate, potrivit analizei. În primele șase luni din 2026, documentul menționează peste 3.700 de firme și PFA-uri noi și locul trei la nivel național, după București și Ilfov.</a:t>
            </a:r>
          </a:p>
          <a:p>
            <a:endParaRPr/>
          </a:p>
          <a:p>
            <a:r>
              <a:t>Marja netă a crescut de la 5,8% la 10,5%, un avans de 4,7 puncte procentuale. Cifra de afaceri pe angajat a crescut de la aproximativ 203.000 la 626.000 de lei. Este un indicator nominal al veniturilor raportate la personal, nu o măsură directă a productivității reale sau a valorii adăugate.</a:t>
            </a:r>
          </a:p>
          <a:p>
            <a:endParaRPr/>
          </a:p>
          <a:p>
            <a:r>
              <a:t>Surse: analiza cluj.docx, «Firme mai profitabile și oameni mai productivi», «O economie diversificată, nu dependentă de câțiva giganți» și tabelul final; IMG_4113.jpeg. Pentru topul companiilor sunt utilizate valorile mai precise din infografic.</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6308197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IT-ul a înregistrat 13,7 miliarde de lei cifră de afaceri în 2025, cu 8,5% peste anul anterior, și o creștere de 4,7% a personalului. Software-ul la comandă însumează peste 5.900 de firme pe cele două coduri CAEN menționate în analiză.</a:t>
            </a:r>
          </a:p>
          <a:p>
            <a:endParaRPr/>
          </a:p>
          <a:p>
            <a:r>
              <a:t>Industria a crescut în primele șapte luni din 2026: +3,2% la producție și +10,1% la cifra de afaceri, potrivit analizei. Motoarele descrise sunt electrocasnicele, echipamentele industriale, farmaceutica și energia.</a:t>
            </a:r>
          </a:p>
          <a:p>
            <a:endParaRPr/>
          </a:p>
          <a:p>
            <a:r>
              <a:t>În construcții, documentul menționează un avans de 83,6% între 2019 și 2023. Investițiile imobiliare anunțate depășesc 500 de milioane de euro. Sunt proiecte anunțate, nu investiții deja realizate. Serviciile medicale, transporturile și ingineria completează diversificarea: peste 2.600 de firme de asistență medicală specializată, peste 3.300 de transport rutier și aproape 2.500 de inginerie și consultanță tehnică.</a:t>
            </a:r>
          </a:p>
          <a:p>
            <a:endParaRPr/>
          </a:p>
          <a:p>
            <a:r>
              <a:t>Prognoza CNSP citată în document estimează PIB-ul pe locuitor la 30.485 de euro în 2026, cu aproape 10.000 de euro peste media națională. Este o estimare, nu un rezultat anual definitiv.</a:t>
            </a:r>
          </a:p>
          <a:p>
            <a:endParaRPr/>
          </a:p>
          <a:p>
            <a:r>
              <a:t>Oportunitățile descrise includ inteligența artificială, robotica, centrele de date, energia și industria farmaceutică. Documentul menționează investiții de peste 30 de milioane de euro în tehnologie și reciclare la Tetarom III.</a:t>
            </a:r>
          </a:p>
          <a:p>
            <a:endParaRPr/>
          </a:p>
          <a:p>
            <a:r>
              <a:t>Provocările sunt infrastructura, locuințele accesibile și disponibilitatea personalului calificat. Numărul angajaților a scăzut cu 0,7% în 2025, iar analiza indică o rată a șomajului de 1,6%, fără a preciza luna de referință. Scăderea angajaților poate avea mai multe explicații, astfel că automatizarea nu trebuie prezentată drept cauză demonstrată. Mesajul de încheiere: potențialul Clujului de a deveni un centru de inovație depinde de investiții și de rezolvarea blocajelor de infrastructură și locuire.</a:t>
            </a:r>
          </a:p>
          <a:p>
            <a:endParaRPr/>
          </a:p>
          <a:p>
            <a:r>
              <a:t>Surse: analiza cluj.docx, «Ramurile cu cea mai mare dinamică», «Potențialul» și «Provocările»; IMG_4113.jpeg.</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1905748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xmlns="" id="{8FEC3432-E39C-4EC8-BBD9-7359C3C687C1}"/>
              </a:ext>
            </a:extLst>
          </p:cNvPr>
          <p:cNvSpPr>
            <a:spLocks noGrp="1"/>
          </p:cNvSpPr>
          <p:nvPr>
            <p:ph type="title"/>
          </p:nvPr>
        </p:nvSpPr>
        <p:spPr>
          <a:xfrm>
            <a:off x="1524000" y="3238500"/>
            <a:ext cx="12192000" cy="1238250"/>
          </a:xfrm>
          <a:prstGeom prst="rect">
            <a:avLst/>
          </a:prstGeom>
          <a:noFill/>
          <a:ln>
            <a:noFill/>
            <a:prstDash val="solid"/>
          </a:ln>
        </p:spPr>
        <p:txBody>
          <a:bodyPr wrap="square" lIns="0" tIns="0" rIns="0" bIns="0" anchor="ctr">
            <a:normAutofit/>
          </a:bodyPr>
          <a:lstStyle>
            <a:defPPr algn="ctr">
              <a:defRPr sz="60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Subtitle">
            <a:extLst>
              <a:ext uri="{FF2B5EF4-FFF2-40B4-BE49-F238E27FC236}">
                <a16:creationId xmlns:a16="http://schemas.microsoft.com/office/drawing/2014/main" xmlns="" id="{D06BF26B-5446-471F-9F88-D52699DE8B9E}"/>
              </a:ext>
            </a:extLst>
          </p:cNvPr>
          <p:cNvSpPr>
            <a:spLocks noGrp="1"/>
          </p:cNvSpPr>
          <p:nvPr>
            <p:ph type="subTitle" idx="1"/>
          </p:nvPr>
        </p:nvSpPr>
        <p:spPr>
          <a:xfrm>
            <a:off x="2286000" y="4714875"/>
            <a:ext cx="10668000" cy="952500"/>
          </a:xfrm>
          <a:prstGeom prst="rect">
            <a:avLst/>
          </a:prstGeom>
          <a:noFill/>
          <a:ln>
            <a:noFill/>
            <a:prstDash val="solid"/>
          </a:ln>
        </p:spPr>
        <p:txBody>
          <a:bodyPr wrap="square" lIns="0" tIns="0" rIns="0" bIns="0" anchor="ctr">
            <a:normAutofit/>
          </a:bodyPr>
          <a:lstStyle>
            <a:defPPr algn="ctr">
              <a:defRPr sz="2625"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2" name="Section title">
            <a:extLst>
              <a:ext uri="{FF2B5EF4-FFF2-40B4-BE49-F238E27FC236}">
                <a16:creationId xmlns:a16="http://schemas.microsoft.com/office/drawing/2014/main" xmlns="" id="{94C6B058-BEDE-4DE2-9A40-1FB8959C1601}"/>
              </a:ext>
            </a:extLst>
          </p:cNvPr>
          <p:cNvSpPr>
            <a:spLocks noGrp="1"/>
          </p:cNvSpPr>
          <p:nvPr>
            <p:ph type="title"/>
          </p:nvPr>
        </p:nvSpPr>
        <p:spPr>
          <a:xfrm>
            <a:off x="1524000" y="3571875"/>
            <a:ext cx="12192000" cy="1428750"/>
          </a:xfrm>
          <a:prstGeom prst="rect">
            <a:avLst/>
          </a:prstGeom>
          <a:noFill/>
          <a:ln>
            <a:noFill/>
            <a:prstDash val="solid"/>
          </a:ln>
        </p:spPr>
        <p:txBody>
          <a:bodyPr wrap="square" lIns="0" tIns="0" rIns="0" bIns="0" anchor="ctr">
            <a:normAutofit/>
          </a:bodyPr>
          <a:lstStyle>
            <a:defPPr algn="ctr">
              <a:defRPr sz="525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xmlns="" id="{DE6FD65D-3190-435C-A669-12234E5D48E5}"/>
              </a:ext>
            </a:extLst>
          </p:cNvPr>
          <p:cNvSpPr>
            <a:spLocks noGrp="1"/>
          </p:cNvSpPr>
          <p:nvPr>
            <p:ph type="title"/>
          </p:nvPr>
        </p:nvSpPr>
        <p:spPr>
          <a:xfrm>
            <a:off x="857250" y="666750"/>
            <a:ext cx="13525500" cy="1047750"/>
          </a:xfrm>
          <a:prstGeom prst="rect">
            <a:avLst/>
          </a:prstGeom>
          <a:noFill/>
          <a:ln>
            <a:noFill/>
            <a:prstDash val="solid"/>
          </a:ln>
        </p:spPr>
        <p:txBody>
          <a:bodyPr wrap="square" lIns="0" tIns="0" rIns="0" bIns="0" anchor="t">
            <a:normAutofit/>
          </a:bodyPr>
          <a:lstStyle>
            <a:defPPr algn="l">
              <a:defRPr sz="4125"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Body">
            <a:extLst>
              <a:ext uri="{FF2B5EF4-FFF2-40B4-BE49-F238E27FC236}">
                <a16:creationId xmlns:a16="http://schemas.microsoft.com/office/drawing/2014/main" xmlns="" id="{42BB1FF7-B16E-4332-912D-2B8935646FA3}"/>
              </a:ext>
            </a:extLst>
          </p:cNvPr>
          <p:cNvSpPr>
            <a:spLocks noGrp="1"/>
          </p:cNvSpPr>
          <p:nvPr>
            <p:ph type="body" idx="1"/>
          </p:nvPr>
        </p:nvSpPr>
        <p:spPr>
          <a:xfrm>
            <a:off x="857250" y="2381250"/>
            <a:ext cx="13525500" cy="5334000"/>
          </a:xfrm>
          <a:prstGeom prst="rect">
            <a:avLst/>
          </a:prstGeom>
          <a:noFill/>
          <a:ln>
            <a:noFill/>
            <a:prstDash val="solid"/>
          </a:ln>
        </p:spPr>
        <p:txBody>
          <a:bodyPr wrap="square" lIns="0" tIns="0" rIns="0" bIns="0" anchor="t">
            <a:normAutofit/>
          </a:bodyPr>
          <a:lstStyle>
            <a:defPPr algn="l">
              <a:defRPr sz="2813" b="0">
                <a:solidFill>
                  <a:schemeClr val="tx1"/>
                </a:solidFill>
                <a:latin typeface="+mn-lt"/>
                <a:ea typeface="+mn-lt"/>
                <a:cs typeface="+mn-lt"/>
              </a:defRPr>
            </a:defPPr>
            <a:lvl1pPr marL="285750" indent="-285750">
              <a:lnSpc>
                <a:spcPct val="110000"/>
              </a:lnSpc>
              <a:spcBef>
                <a:spcPts val="0"/>
              </a:spcBef>
              <a:spcAft>
                <a:spcPts val="1500"/>
              </a:spcAft>
              <a:buChar char="•"/>
            </a:lvl1pPr>
            <a:lvl2pPr marL="666750" indent="-285750">
              <a:lnSpc>
                <a:spcPct val="110000"/>
              </a:lnSpc>
              <a:spcBef>
                <a:spcPts val="0"/>
              </a:spcBef>
              <a:spcAft>
                <a:spcPts val="1500"/>
              </a:spcAft>
              <a:buChar char="•"/>
            </a:lvl2pPr>
            <a:lvl3pPr marL="1047750" indent="-285750">
              <a:lnSpc>
                <a:spcPct val="110000"/>
              </a:lnSpc>
              <a:spcBef>
                <a:spcPts val="0"/>
              </a:spcBef>
              <a:spcAft>
                <a:spcPts val="1500"/>
              </a:spcAft>
              <a:buChar char="•"/>
            </a:lvl3pPr>
            <a:lvl4pPr marL="1428750" indent="-285750">
              <a:lnSpc>
                <a:spcPct val="110000"/>
              </a:lnSpc>
              <a:spcBef>
                <a:spcPts val="0"/>
              </a:spcBef>
              <a:spcAft>
                <a:spcPts val="1500"/>
              </a:spcAft>
              <a:buChar char="•"/>
            </a:lvl4pPr>
            <a:lvl5pPr marL="1809750" indent="-285750">
              <a:lnSpc>
                <a:spcPct val="110000"/>
              </a:lnSpc>
              <a:spcBef>
                <a:spcPts val="0"/>
              </a:spcBef>
              <a:spcAft>
                <a:spcPts val="1500"/>
              </a:spcAft>
              <a:buChar char="•"/>
            </a:lvl5pPr>
            <a:lvl6pPr marL="2190750" indent="-285750">
              <a:lnSpc>
                <a:spcPct val="110000"/>
              </a:lnSpc>
              <a:spcBef>
                <a:spcPts val="0"/>
              </a:spcBef>
              <a:spcAft>
                <a:spcPts val="1500"/>
              </a:spcAft>
              <a:buChar char="•"/>
            </a:lvl6pPr>
            <a:lvl7pPr marL="2571750" indent="-285750">
              <a:lnSpc>
                <a:spcPct val="110000"/>
              </a:lnSpc>
              <a:spcBef>
                <a:spcPts val="0"/>
              </a:spcBef>
              <a:spcAft>
                <a:spcPts val="1500"/>
              </a:spcAft>
              <a:buChar char="•"/>
            </a:lvl7pPr>
            <a:lvl8pPr marL="2952750" indent="-285750">
              <a:lnSpc>
                <a:spcPct val="110000"/>
              </a:lnSpc>
              <a:spcBef>
                <a:spcPts val="0"/>
              </a:spcBef>
              <a:spcAft>
                <a:spcPts val="1500"/>
              </a:spcAft>
              <a:buChar char="•"/>
            </a:lvl8pPr>
            <a:lvl9pPr marL="3333750" indent="-285750">
              <a:lnSpc>
                <a:spcPct val="110000"/>
              </a:lnSpc>
              <a:spcBef>
                <a:spcPts val="0"/>
              </a:spcBef>
              <a:spcAft>
                <a:spcPts val="1500"/>
              </a:spcAft>
              <a:buChar cha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xmlns="" id="{22391A89-A6D3-4B36-8165-E5701AC2BD88}"/>
              </a:ext>
            </a:extLst>
          </p:cNvPr>
          <p:cNvSpPr>
            <a:spLocks noGrp="1"/>
          </p:cNvSpPr>
          <p:nvPr>
            <p:ph type="title"/>
          </p:nvPr>
        </p:nvSpPr>
        <p:spPr>
          <a:xfrm>
            <a:off x="857250" y="666750"/>
            <a:ext cx="13525500" cy="1047750"/>
          </a:xfrm>
          <a:prstGeom prst="rect">
            <a:avLst/>
          </a:prstGeom>
          <a:noFill/>
          <a:ln>
            <a:noFill/>
            <a:prstDash val="solid"/>
          </a:ln>
        </p:spPr>
        <p:txBody>
          <a:bodyPr wrap="square" lIns="0" tIns="0" rIns="0" bIns="0" anchor="t">
            <a:normAutofit/>
          </a:bodyPr>
          <a:lstStyle>
            <a:defPPr algn="l">
              <a:defRPr sz="4125"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Left column">
            <a:extLst>
              <a:ext uri="{FF2B5EF4-FFF2-40B4-BE49-F238E27FC236}">
                <a16:creationId xmlns:a16="http://schemas.microsoft.com/office/drawing/2014/main" xmlns="" id="{183A19ED-02BD-4ABC-B8A9-AA9E2067762B}"/>
              </a:ext>
            </a:extLst>
          </p:cNvPr>
          <p:cNvSpPr>
            <a:spLocks noGrp="1"/>
          </p:cNvSpPr>
          <p:nvPr>
            <p:ph type="body" idx="1"/>
          </p:nvPr>
        </p:nvSpPr>
        <p:spPr>
          <a:xfrm>
            <a:off x="857250" y="2381250"/>
            <a:ext cx="6286500" cy="5334000"/>
          </a:xfrm>
          <a:prstGeom prst="rect">
            <a:avLst/>
          </a:prstGeom>
          <a:noFill/>
          <a:ln>
            <a:noFill/>
            <a:prstDash val="solid"/>
          </a:ln>
        </p:spPr>
        <p:txBody>
          <a:bodyPr wrap="square" lIns="0" tIns="0" rIns="0" bIns="0" anchor="t">
            <a:normAutofit/>
          </a:bodyPr>
          <a:lstStyle>
            <a:defPPr algn="l">
              <a:defRPr sz="2625" b="0">
                <a:solidFill>
                  <a:schemeClr val="tx1"/>
                </a:solidFill>
                <a:latin typeface="+mn-lt"/>
                <a:ea typeface="+mn-lt"/>
                <a:cs typeface="+mn-lt"/>
              </a:defRPr>
            </a:defPPr>
            <a:lvl1pPr marL="285750" indent="-285750">
              <a:lnSpc>
                <a:spcPct val="110000"/>
              </a:lnSpc>
              <a:spcBef>
                <a:spcPts val="0"/>
              </a:spcBef>
              <a:spcAft>
                <a:spcPts val="1500"/>
              </a:spcAft>
              <a:buChar char="•"/>
            </a:lvl1pPr>
            <a:lvl2pPr marL="666750" indent="-285750">
              <a:lnSpc>
                <a:spcPct val="110000"/>
              </a:lnSpc>
              <a:spcBef>
                <a:spcPts val="0"/>
              </a:spcBef>
              <a:spcAft>
                <a:spcPts val="1500"/>
              </a:spcAft>
              <a:buChar char="•"/>
            </a:lvl2pPr>
            <a:lvl3pPr marL="1047750" indent="-285750">
              <a:lnSpc>
                <a:spcPct val="110000"/>
              </a:lnSpc>
              <a:spcBef>
                <a:spcPts val="0"/>
              </a:spcBef>
              <a:spcAft>
                <a:spcPts val="1500"/>
              </a:spcAft>
              <a:buChar char="•"/>
            </a:lvl3pPr>
            <a:lvl4pPr marL="1428750" indent="-285750">
              <a:lnSpc>
                <a:spcPct val="110000"/>
              </a:lnSpc>
              <a:spcBef>
                <a:spcPts val="0"/>
              </a:spcBef>
              <a:spcAft>
                <a:spcPts val="1500"/>
              </a:spcAft>
              <a:buChar char="•"/>
            </a:lvl4pPr>
            <a:lvl5pPr marL="1809750" indent="-285750">
              <a:lnSpc>
                <a:spcPct val="110000"/>
              </a:lnSpc>
              <a:spcBef>
                <a:spcPts val="0"/>
              </a:spcBef>
              <a:spcAft>
                <a:spcPts val="1500"/>
              </a:spcAft>
              <a:buChar char="•"/>
            </a:lvl5pPr>
            <a:lvl6pPr marL="2190750" indent="-285750">
              <a:lnSpc>
                <a:spcPct val="110000"/>
              </a:lnSpc>
              <a:spcBef>
                <a:spcPts val="0"/>
              </a:spcBef>
              <a:spcAft>
                <a:spcPts val="1500"/>
              </a:spcAft>
              <a:buChar char="•"/>
            </a:lvl6pPr>
            <a:lvl7pPr marL="2571750" indent="-285750">
              <a:lnSpc>
                <a:spcPct val="110000"/>
              </a:lnSpc>
              <a:spcBef>
                <a:spcPts val="0"/>
              </a:spcBef>
              <a:spcAft>
                <a:spcPts val="1500"/>
              </a:spcAft>
              <a:buChar char="•"/>
            </a:lvl7pPr>
            <a:lvl8pPr marL="2952750" indent="-285750">
              <a:lnSpc>
                <a:spcPct val="110000"/>
              </a:lnSpc>
              <a:spcBef>
                <a:spcPts val="0"/>
              </a:spcBef>
              <a:spcAft>
                <a:spcPts val="1500"/>
              </a:spcAft>
              <a:buChar char="•"/>
            </a:lvl8pPr>
            <a:lvl9pPr marL="3333750" indent="-285750">
              <a:lnSpc>
                <a:spcPct val="110000"/>
              </a:lnSpc>
              <a:spcBef>
                <a:spcPts val="0"/>
              </a:spcBef>
              <a:spcAft>
                <a:spcPts val="1500"/>
              </a:spcAft>
              <a:buChar char="•"/>
            </a:lvl9pPr>
          </a:lstStyle>
          <a:p>
            <a:endParaRPr/>
          </a:p>
        </p:txBody>
      </p:sp>
      <p:sp>
        <p:nvSpPr>
          <p:cNvPr id="3" name="Right column">
            <a:extLst>
              <a:ext uri="{FF2B5EF4-FFF2-40B4-BE49-F238E27FC236}">
                <a16:creationId xmlns:a16="http://schemas.microsoft.com/office/drawing/2014/main" xmlns="" id="{A01B7C4B-0501-4996-B0B5-AE4E9A071E1B}"/>
              </a:ext>
            </a:extLst>
          </p:cNvPr>
          <p:cNvSpPr>
            <a:spLocks noGrp="1"/>
          </p:cNvSpPr>
          <p:nvPr>
            <p:ph type="body" idx="2"/>
          </p:nvPr>
        </p:nvSpPr>
        <p:spPr>
          <a:xfrm>
            <a:off x="8096250" y="2381250"/>
            <a:ext cx="6286500" cy="5334000"/>
          </a:xfrm>
          <a:prstGeom prst="rect">
            <a:avLst/>
          </a:prstGeom>
          <a:noFill/>
          <a:ln>
            <a:noFill/>
            <a:prstDash val="solid"/>
          </a:ln>
        </p:spPr>
        <p:txBody>
          <a:bodyPr wrap="square" lIns="0" tIns="0" rIns="0" bIns="0" anchor="t">
            <a:normAutofit/>
          </a:bodyPr>
          <a:lstStyle>
            <a:defPPr algn="l">
              <a:defRPr sz="2625" b="0">
                <a:solidFill>
                  <a:schemeClr val="tx1"/>
                </a:solidFill>
                <a:latin typeface="+mn-lt"/>
                <a:ea typeface="+mn-lt"/>
                <a:cs typeface="+mn-lt"/>
              </a:defRPr>
            </a:defPPr>
            <a:lvl1pPr marL="285750" indent="-285750">
              <a:lnSpc>
                <a:spcPct val="110000"/>
              </a:lnSpc>
              <a:spcBef>
                <a:spcPts val="0"/>
              </a:spcBef>
              <a:spcAft>
                <a:spcPts val="1500"/>
              </a:spcAft>
              <a:buChar char="•"/>
            </a:lvl1pPr>
            <a:lvl2pPr marL="666750" indent="-285750">
              <a:lnSpc>
                <a:spcPct val="110000"/>
              </a:lnSpc>
              <a:spcBef>
                <a:spcPts val="0"/>
              </a:spcBef>
              <a:spcAft>
                <a:spcPts val="1500"/>
              </a:spcAft>
              <a:buChar char="•"/>
            </a:lvl2pPr>
            <a:lvl3pPr marL="1047750" indent="-285750">
              <a:lnSpc>
                <a:spcPct val="110000"/>
              </a:lnSpc>
              <a:spcBef>
                <a:spcPts val="0"/>
              </a:spcBef>
              <a:spcAft>
                <a:spcPts val="1500"/>
              </a:spcAft>
              <a:buChar char="•"/>
            </a:lvl3pPr>
            <a:lvl4pPr marL="1428750" indent="-285750">
              <a:lnSpc>
                <a:spcPct val="110000"/>
              </a:lnSpc>
              <a:spcBef>
                <a:spcPts val="0"/>
              </a:spcBef>
              <a:spcAft>
                <a:spcPts val="1500"/>
              </a:spcAft>
              <a:buChar char="•"/>
            </a:lvl4pPr>
            <a:lvl5pPr marL="1809750" indent="-285750">
              <a:lnSpc>
                <a:spcPct val="110000"/>
              </a:lnSpc>
              <a:spcBef>
                <a:spcPts val="0"/>
              </a:spcBef>
              <a:spcAft>
                <a:spcPts val="1500"/>
              </a:spcAft>
              <a:buChar char="•"/>
            </a:lvl5pPr>
            <a:lvl6pPr marL="2190750" indent="-285750">
              <a:lnSpc>
                <a:spcPct val="110000"/>
              </a:lnSpc>
              <a:spcBef>
                <a:spcPts val="0"/>
              </a:spcBef>
              <a:spcAft>
                <a:spcPts val="1500"/>
              </a:spcAft>
              <a:buChar char="•"/>
            </a:lvl6pPr>
            <a:lvl7pPr marL="2571750" indent="-285750">
              <a:lnSpc>
                <a:spcPct val="110000"/>
              </a:lnSpc>
              <a:spcBef>
                <a:spcPts val="0"/>
              </a:spcBef>
              <a:spcAft>
                <a:spcPts val="1500"/>
              </a:spcAft>
              <a:buChar char="•"/>
            </a:lvl7pPr>
            <a:lvl8pPr marL="2952750" indent="-285750">
              <a:lnSpc>
                <a:spcPct val="110000"/>
              </a:lnSpc>
              <a:spcBef>
                <a:spcPts val="0"/>
              </a:spcBef>
              <a:spcAft>
                <a:spcPts val="1500"/>
              </a:spcAft>
              <a:buChar char="•"/>
            </a:lvl8pPr>
            <a:lvl9pPr marL="3333750" indent="-285750">
              <a:lnSpc>
                <a:spcPct val="110000"/>
              </a:lnSpc>
              <a:spcBef>
                <a:spcPts val="0"/>
              </a:spcBef>
              <a:spcAft>
                <a:spcPts val="1500"/>
              </a:spcAft>
              <a:buChar cha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xmlns="" id="{5A346B42-0FF3-4BEC-A2B8-D42FFE25CCC2}"/>
              </a:ext>
            </a:extLst>
          </p:cNvPr>
          <p:cNvSpPr>
            <a:spLocks noGrp="1"/>
          </p:cNvSpPr>
          <p:nvPr>
            <p:ph type="title"/>
          </p:nvPr>
        </p:nvSpPr>
        <p:spPr>
          <a:xfrm>
            <a:off x="857250" y="666750"/>
            <a:ext cx="13525500" cy="1047750"/>
          </a:xfrm>
          <a:prstGeom prst="rect">
            <a:avLst/>
          </a:prstGeom>
          <a:noFill/>
          <a:ln>
            <a:noFill/>
            <a:prstDash val="solid"/>
          </a:ln>
        </p:spPr>
        <p:txBody>
          <a:bodyPr wrap="square" lIns="0" tIns="0" rIns="0" bIns="0" anchor="t">
            <a:normAutofit/>
          </a:bodyPr>
          <a:lstStyle>
            <a:defPPr algn="l">
              <a:defRPr sz="4125"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Left column">
            <a:extLst>
              <a:ext uri="{FF2B5EF4-FFF2-40B4-BE49-F238E27FC236}">
                <a16:creationId xmlns:a16="http://schemas.microsoft.com/office/drawing/2014/main" xmlns="" id="{6FAEBCF3-73AE-493A-8A44-9B9EA61D6A17}"/>
              </a:ext>
            </a:extLst>
          </p:cNvPr>
          <p:cNvSpPr>
            <a:spLocks noGrp="1"/>
          </p:cNvSpPr>
          <p:nvPr>
            <p:ph type="body" idx="1"/>
          </p:nvPr>
        </p:nvSpPr>
        <p:spPr>
          <a:xfrm>
            <a:off x="857250" y="2381250"/>
            <a:ext cx="6286500" cy="5334000"/>
          </a:xfrm>
          <a:prstGeom prst="rect">
            <a:avLst/>
          </a:prstGeom>
          <a:noFill/>
          <a:ln>
            <a:noFill/>
            <a:prstDash val="solid"/>
          </a:ln>
        </p:spPr>
        <p:txBody>
          <a:bodyPr wrap="square" lIns="0" tIns="0" rIns="0" bIns="0" anchor="t">
            <a:normAutofit/>
          </a:bodyPr>
          <a:lstStyle>
            <a:defPPr algn="l">
              <a:defRPr sz="2813" b="0">
                <a:solidFill>
                  <a:schemeClr val="tx1"/>
                </a:solidFill>
                <a:latin typeface="+mn-lt"/>
                <a:ea typeface="+mn-lt"/>
                <a:cs typeface="+mn-lt"/>
              </a:defRPr>
            </a:defPPr>
            <a:lvl1pPr marL="285750" indent="-285750">
              <a:lnSpc>
                <a:spcPct val="110000"/>
              </a:lnSpc>
              <a:spcBef>
                <a:spcPts val="0"/>
              </a:spcBef>
              <a:spcAft>
                <a:spcPts val="1500"/>
              </a:spcAft>
              <a:buChar char="•"/>
            </a:lvl1pPr>
            <a:lvl2pPr marL="666750" indent="-285750">
              <a:lnSpc>
                <a:spcPct val="110000"/>
              </a:lnSpc>
              <a:spcBef>
                <a:spcPts val="0"/>
              </a:spcBef>
              <a:spcAft>
                <a:spcPts val="1500"/>
              </a:spcAft>
              <a:buChar char="•"/>
            </a:lvl2pPr>
            <a:lvl3pPr marL="1047750" indent="-285750">
              <a:lnSpc>
                <a:spcPct val="110000"/>
              </a:lnSpc>
              <a:spcBef>
                <a:spcPts val="0"/>
              </a:spcBef>
              <a:spcAft>
                <a:spcPts val="1500"/>
              </a:spcAft>
              <a:buChar char="•"/>
            </a:lvl3pPr>
            <a:lvl4pPr marL="1428750" indent="-285750">
              <a:lnSpc>
                <a:spcPct val="110000"/>
              </a:lnSpc>
              <a:spcBef>
                <a:spcPts val="0"/>
              </a:spcBef>
              <a:spcAft>
                <a:spcPts val="1500"/>
              </a:spcAft>
              <a:buChar char="•"/>
            </a:lvl4pPr>
            <a:lvl5pPr marL="1809750" indent="-285750">
              <a:lnSpc>
                <a:spcPct val="110000"/>
              </a:lnSpc>
              <a:spcBef>
                <a:spcPts val="0"/>
              </a:spcBef>
              <a:spcAft>
                <a:spcPts val="1500"/>
              </a:spcAft>
              <a:buChar char="•"/>
            </a:lvl5pPr>
            <a:lvl6pPr marL="2190750" indent="-285750">
              <a:lnSpc>
                <a:spcPct val="110000"/>
              </a:lnSpc>
              <a:spcBef>
                <a:spcPts val="0"/>
              </a:spcBef>
              <a:spcAft>
                <a:spcPts val="1500"/>
              </a:spcAft>
              <a:buChar char="•"/>
            </a:lvl6pPr>
            <a:lvl7pPr marL="2571750" indent="-285750">
              <a:lnSpc>
                <a:spcPct val="110000"/>
              </a:lnSpc>
              <a:spcBef>
                <a:spcPts val="0"/>
              </a:spcBef>
              <a:spcAft>
                <a:spcPts val="1500"/>
              </a:spcAft>
              <a:buChar char="•"/>
            </a:lvl7pPr>
            <a:lvl8pPr marL="2952750" indent="-285750">
              <a:lnSpc>
                <a:spcPct val="110000"/>
              </a:lnSpc>
              <a:spcBef>
                <a:spcPts val="0"/>
              </a:spcBef>
              <a:spcAft>
                <a:spcPts val="1500"/>
              </a:spcAft>
              <a:buChar char="•"/>
            </a:lvl8pPr>
            <a:lvl9pPr marL="3333750" indent="-285750">
              <a:lnSpc>
                <a:spcPct val="110000"/>
              </a:lnSpc>
              <a:spcBef>
                <a:spcPts val="0"/>
              </a:spcBef>
              <a:spcAft>
                <a:spcPts val="1500"/>
              </a:spcAft>
              <a:buChar cha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D2535"/>
        </a:solidFill>
        <a:effectLst/>
      </p:bgPr>
    </p:bg>
    <p:spTree>
      <p:nvGrpSpPr>
        <p:cNvPr id="1" name=""/>
        <p:cNvGrpSpPr/>
        <p:nvPr/>
      </p:nvGrpSpPr>
      <p:grpSpPr>
        <a:xfrm>
          <a:off x="0" y="0"/>
          <a:ext cx="0" cy="0"/>
          <a:chOff x="0" y="0"/>
          <a:chExt cx="0" cy="0"/>
        </a:xfrm>
      </p:grpSpPr>
      <p:sp>
        <p:nvSpPr>
          <p:cNvPr id="15" name="text-0">
            <a:extLst>
              <a:ext uri="{FF2B5EF4-FFF2-40B4-BE49-F238E27FC236}">
                <a16:creationId xmlns:a16="http://schemas.microsoft.com/office/drawing/2014/main" xmlns="" id="{30A2086C-05A9-45CE-9872-93BA3AB17801}"/>
              </a:ext>
            </a:extLst>
          </p:cNvPr>
          <p:cNvSpPr>
            <a:spLocks noGrp="1"/>
          </p:cNvSpPr>
          <p:nvPr/>
        </p:nvSpPr>
        <p:spPr>
          <a:xfrm>
            <a:off x="762000" y="457200"/>
            <a:ext cx="12382500" cy="266700"/>
          </a:xfrm>
          <a:prstGeom prst="rect">
            <a:avLst/>
          </a:prstGeom>
          <a:noFill/>
          <a:ln w="0">
            <a:noFill/>
            <a:prstDash val="solid"/>
          </a:ln>
        </p:spPr>
        <p:txBody>
          <a:bodyPr lIns="0" tIns="0" rIns="0" bIns="0">
            <a:noAutofit/>
          </a:bodyPr>
          <a:lstStyle>
            <a:defPPr>
              <a:defRPr sz="1575" b="1">
                <a:solidFill>
                  <a:srgbClr val="E38B3D"/>
                </a:solidFill>
                <a:latin typeface="DejaVu Sans"/>
                <a:ea typeface="DejaVu Sans"/>
                <a:cs typeface="DejaVu Sans"/>
              </a:defRPr>
            </a:defPPr>
          </a:lstStyle>
          <a:p>
            <a:pPr>
              <a:defRPr sz="1575" b="1">
                <a:solidFill>
                  <a:srgbClr val="E38B3D"/>
                </a:solidFill>
                <a:latin typeface="DejaVu Sans"/>
                <a:ea typeface="DejaVu Sans"/>
                <a:cs typeface="DejaVu Sans"/>
              </a:defRPr>
            </a:pPr>
            <a:r>
              <a:rPr sz="1575" b="1">
                <a:solidFill>
                  <a:srgbClr val="E38B3D"/>
                </a:solidFill>
                <a:latin typeface="DejaVu Sans"/>
                <a:ea typeface="DejaVu Sans"/>
                <a:cs typeface="DejaVu Sans"/>
              </a:rPr>
              <a:t>JUDEȚUL CLUJ  /  ANALIZĂ FRAMES</a:t>
            </a:r>
          </a:p>
        </p:txBody>
      </p:sp>
      <p:sp>
        <p:nvSpPr>
          <p:cNvPr id="2" name="text-1">
            <a:extLst>
              <a:ext uri="{FF2B5EF4-FFF2-40B4-BE49-F238E27FC236}">
                <a16:creationId xmlns:a16="http://schemas.microsoft.com/office/drawing/2014/main" xmlns="" id="{C04E5A3D-064A-43ED-B29A-2FF05863B86C}"/>
              </a:ext>
            </a:extLst>
          </p:cNvPr>
          <p:cNvSpPr>
            <a:spLocks noGrp="1"/>
          </p:cNvSpPr>
          <p:nvPr/>
        </p:nvSpPr>
        <p:spPr>
          <a:xfrm>
            <a:off x="762000" y="971550"/>
            <a:ext cx="13716000" cy="1257300"/>
          </a:xfrm>
          <a:prstGeom prst="rect">
            <a:avLst/>
          </a:prstGeom>
          <a:noFill/>
          <a:ln w="0">
            <a:noFill/>
            <a:prstDash val="solid"/>
          </a:ln>
        </p:spPr>
        <p:txBody>
          <a:bodyPr lIns="0" tIns="0" rIns="0" bIns="0">
            <a:noAutofit/>
          </a:bodyPr>
          <a:lstStyle>
            <a:defPPr>
              <a:defRPr sz="4050" b="1">
                <a:solidFill>
                  <a:srgbClr val="FFFFFF"/>
                </a:solidFill>
                <a:latin typeface="DejaVu Sans"/>
                <a:ea typeface="DejaVu Sans"/>
                <a:cs typeface="DejaVu Sans"/>
              </a:defRPr>
            </a:defPPr>
          </a:lstStyle>
          <a:p>
            <a:pPr>
              <a:defRPr sz="4050" b="1">
                <a:solidFill>
                  <a:srgbClr val="FFFFFF"/>
                </a:solidFill>
                <a:latin typeface="DejaVu Sans"/>
                <a:ea typeface="DejaVu Sans"/>
                <a:cs typeface="DejaVu Sans"/>
              </a:defRPr>
            </a:pPr>
            <a:r>
              <a:rPr sz="4050" b="1">
                <a:solidFill>
                  <a:srgbClr val="FFFFFF"/>
                </a:solidFill>
                <a:latin typeface="DejaVu Sans"/>
                <a:ea typeface="DejaVu Sans"/>
                <a:cs typeface="DejaVu Sans"/>
              </a:rPr>
              <a:t>Economia firmelor din Cluj a crescut</a:t>
            </a:r>
          </a:p>
          <a:p>
            <a:pPr>
              <a:defRPr sz="4050" b="1">
                <a:solidFill>
                  <a:srgbClr val="FFFFFF"/>
                </a:solidFill>
                <a:latin typeface="DejaVu Sans"/>
                <a:ea typeface="DejaVu Sans"/>
                <a:cs typeface="DejaVu Sans"/>
              </a:defRPr>
            </a:pPr>
            <a:r>
              <a:rPr sz="4050" b="1">
                <a:solidFill>
                  <a:srgbClr val="FFFFFF"/>
                </a:solidFill>
                <a:latin typeface="DejaVu Sans"/>
                <a:ea typeface="DejaVu Sans"/>
                <a:cs typeface="DejaVu Sans"/>
              </a:rPr>
              <a:t>de 5,5 ori față de 2008</a:t>
            </a:r>
          </a:p>
        </p:txBody>
      </p:sp>
      <p:sp>
        <p:nvSpPr>
          <p:cNvPr id="3" name="text-2">
            <a:extLst>
              <a:ext uri="{FF2B5EF4-FFF2-40B4-BE49-F238E27FC236}">
                <a16:creationId xmlns:a16="http://schemas.microsoft.com/office/drawing/2014/main" xmlns="" id="{BC94833A-6B1F-45FF-BF64-D079666663BD}"/>
              </a:ext>
            </a:extLst>
          </p:cNvPr>
          <p:cNvSpPr>
            <a:spLocks noGrp="1"/>
          </p:cNvSpPr>
          <p:nvPr/>
        </p:nvSpPr>
        <p:spPr>
          <a:xfrm>
            <a:off x="762000" y="8096250"/>
            <a:ext cx="12954000" cy="238125"/>
          </a:xfrm>
          <a:prstGeom prst="rect">
            <a:avLst/>
          </a:prstGeom>
          <a:noFill/>
          <a:ln w="0">
            <a:noFill/>
            <a:prstDash val="solid"/>
          </a:ln>
        </p:spPr>
        <p:txBody>
          <a:bodyPr lIns="0" tIns="0" rIns="0" bIns="0">
            <a:noAutofit/>
          </a:bodyPr>
          <a:lstStyle>
            <a:defPPr>
              <a:defRPr sz="1200" b="0">
                <a:solidFill>
                  <a:srgbClr val="AEB7C4"/>
                </a:solidFill>
                <a:latin typeface="DejaVu Sans"/>
                <a:ea typeface="DejaVu Sans"/>
                <a:cs typeface="DejaVu Sans"/>
              </a:defRPr>
            </a:defPPr>
          </a:lstStyle>
          <a:p>
            <a:pPr>
              <a:defRPr sz="1200" b="0">
                <a:solidFill>
                  <a:srgbClr val="AEB7C4"/>
                </a:solidFill>
                <a:latin typeface="DejaVu Sans"/>
                <a:ea typeface="DejaVu Sans"/>
                <a:cs typeface="DejaVu Sans"/>
              </a:defRPr>
            </a:pPr>
            <a:r>
              <a:rPr sz="1200" b="0">
                <a:solidFill>
                  <a:srgbClr val="AEB7C4"/>
                </a:solidFill>
                <a:latin typeface="DejaVu Sans"/>
                <a:ea typeface="DejaVu Sans"/>
                <a:cs typeface="DejaVu Sans"/>
              </a:rPr>
              <a:t>Sursa: Frames. Valori monetare nominale.</a:t>
            </a:r>
          </a:p>
        </p:txBody>
      </p:sp>
      <p:sp>
        <p:nvSpPr>
          <p:cNvPr id="4" name="text-3">
            <a:extLst>
              <a:ext uri="{FF2B5EF4-FFF2-40B4-BE49-F238E27FC236}">
                <a16:creationId xmlns:a16="http://schemas.microsoft.com/office/drawing/2014/main" xmlns="" id="{CE001D61-D16F-4F63-9C1B-A5529B7B86F2}"/>
              </a:ext>
            </a:extLst>
          </p:cNvPr>
          <p:cNvSpPr>
            <a:spLocks noGrp="1"/>
          </p:cNvSpPr>
          <p:nvPr/>
        </p:nvSpPr>
        <p:spPr>
          <a:xfrm>
            <a:off x="13906500" y="8039100"/>
            <a:ext cx="571500" cy="304800"/>
          </a:xfrm>
          <a:prstGeom prst="rect">
            <a:avLst/>
          </a:prstGeom>
          <a:noFill/>
          <a:ln w="0">
            <a:noFill/>
            <a:prstDash val="solid"/>
          </a:ln>
        </p:spPr>
        <p:txBody>
          <a:bodyPr lIns="0" tIns="0" rIns="0" bIns="0">
            <a:noAutofit/>
          </a:bodyPr>
          <a:lstStyle>
            <a:defPPr>
              <a:defRPr sz="1650" b="1">
                <a:solidFill>
                  <a:srgbClr val="E38B3D"/>
                </a:solidFill>
                <a:latin typeface="DejaVu Sans"/>
                <a:ea typeface="DejaVu Sans"/>
                <a:cs typeface="DejaVu Sans"/>
              </a:defRPr>
            </a:defPPr>
          </a:lstStyle>
          <a:p>
            <a:pPr>
              <a:defRPr sz="1650" b="1">
                <a:solidFill>
                  <a:srgbClr val="E38B3D"/>
                </a:solidFill>
                <a:latin typeface="DejaVu Sans"/>
                <a:ea typeface="DejaVu Sans"/>
                <a:cs typeface="DejaVu Sans"/>
              </a:defRPr>
            </a:pPr>
            <a:r>
              <a:rPr sz="1650" b="1">
                <a:solidFill>
                  <a:srgbClr val="E38B3D"/>
                </a:solidFill>
                <a:latin typeface="DejaVu Sans"/>
                <a:ea typeface="DejaVu Sans"/>
                <a:cs typeface="DejaVu Sans"/>
              </a:rPr>
              <a:t>01</a:t>
            </a:r>
          </a:p>
        </p:txBody>
      </p:sp>
      <p:sp>
        <p:nvSpPr>
          <p:cNvPr id="5" name="text-4">
            <a:extLst>
              <a:ext uri="{FF2B5EF4-FFF2-40B4-BE49-F238E27FC236}">
                <a16:creationId xmlns:a16="http://schemas.microsoft.com/office/drawing/2014/main" xmlns="" id="{18FD58E7-1590-4DD8-858B-303495103D16}"/>
              </a:ext>
            </a:extLst>
          </p:cNvPr>
          <p:cNvSpPr>
            <a:spLocks noGrp="1"/>
          </p:cNvSpPr>
          <p:nvPr/>
        </p:nvSpPr>
        <p:spPr>
          <a:xfrm>
            <a:off x="762000" y="2647950"/>
            <a:ext cx="6191250" cy="809625"/>
          </a:xfrm>
          <a:prstGeom prst="rect">
            <a:avLst/>
          </a:prstGeom>
          <a:noFill/>
          <a:ln w="0">
            <a:noFill/>
            <a:prstDash val="solid"/>
          </a:ln>
        </p:spPr>
        <p:txBody>
          <a:bodyPr lIns="0" tIns="0" rIns="0" bIns="0">
            <a:noAutofit/>
          </a:bodyPr>
          <a:lstStyle>
            <a:defPPr>
              <a:defRPr sz="5475" b="1">
                <a:solidFill>
                  <a:srgbClr val="FFFFFF"/>
                </a:solidFill>
                <a:latin typeface="DejaVu Sans"/>
                <a:ea typeface="DejaVu Sans"/>
                <a:cs typeface="DejaVu Sans"/>
              </a:defRPr>
            </a:defPPr>
          </a:lstStyle>
          <a:p>
            <a:pPr>
              <a:defRPr sz="5475" b="1">
                <a:solidFill>
                  <a:srgbClr val="FFFFFF"/>
                </a:solidFill>
                <a:latin typeface="DejaVu Sans"/>
                <a:ea typeface="DejaVu Sans"/>
                <a:cs typeface="DejaVu Sans"/>
              </a:defRPr>
            </a:pPr>
            <a:r>
              <a:rPr sz="5475" b="1">
                <a:solidFill>
                  <a:srgbClr val="FFFFFF"/>
                </a:solidFill>
                <a:latin typeface="DejaVu Sans"/>
                <a:ea typeface="DejaVu Sans"/>
                <a:cs typeface="DejaVu Sans"/>
              </a:rPr>
              <a:t>131,8 mld. lei</a:t>
            </a:r>
          </a:p>
        </p:txBody>
      </p:sp>
      <p:sp>
        <p:nvSpPr>
          <p:cNvPr id="6" name="text-5">
            <a:extLst>
              <a:ext uri="{FF2B5EF4-FFF2-40B4-BE49-F238E27FC236}">
                <a16:creationId xmlns:a16="http://schemas.microsoft.com/office/drawing/2014/main" xmlns="" id="{DCF6B51A-C793-4C5B-A8E0-1A34BD2CECCD}"/>
              </a:ext>
            </a:extLst>
          </p:cNvPr>
          <p:cNvSpPr>
            <a:spLocks noGrp="1"/>
          </p:cNvSpPr>
          <p:nvPr/>
        </p:nvSpPr>
        <p:spPr>
          <a:xfrm>
            <a:off x="800100" y="3524250"/>
            <a:ext cx="5905500" cy="428625"/>
          </a:xfrm>
          <a:prstGeom prst="rect">
            <a:avLst/>
          </a:prstGeom>
          <a:noFill/>
          <a:ln w="0">
            <a:noFill/>
            <a:prstDash val="solid"/>
          </a:ln>
        </p:spPr>
        <p:txBody>
          <a:bodyPr lIns="0" tIns="0" rIns="0" bIns="0">
            <a:noAutofit/>
          </a:bodyPr>
          <a:lstStyle>
            <a:defPPr>
              <a:defRPr sz="2400" b="0">
                <a:solidFill>
                  <a:srgbClr val="D4DBE4"/>
                </a:solidFill>
                <a:latin typeface="DejaVu Sans"/>
                <a:ea typeface="DejaVu Sans"/>
                <a:cs typeface="DejaVu Sans"/>
              </a:defRPr>
            </a:defPPr>
          </a:lstStyle>
          <a:p>
            <a:pPr>
              <a:defRPr sz="2400" b="0">
                <a:solidFill>
                  <a:srgbClr val="D4DBE4"/>
                </a:solidFill>
                <a:latin typeface="DejaVu Sans"/>
                <a:ea typeface="DejaVu Sans"/>
                <a:cs typeface="DejaVu Sans"/>
              </a:defRPr>
            </a:pPr>
            <a:r>
              <a:rPr sz="2400" b="0">
                <a:solidFill>
                  <a:srgbClr val="D4DBE4"/>
                </a:solidFill>
                <a:latin typeface="DejaVu Sans"/>
                <a:ea typeface="DejaVu Sans"/>
                <a:cs typeface="DejaVu Sans"/>
              </a:rPr>
              <a:t>cifră de afaceri în 2025</a:t>
            </a:r>
          </a:p>
        </p:txBody>
      </p:sp>
      <p:sp>
        <p:nvSpPr>
          <p:cNvPr id="7" name="text-6">
            <a:extLst>
              <a:ext uri="{FF2B5EF4-FFF2-40B4-BE49-F238E27FC236}">
                <a16:creationId xmlns:a16="http://schemas.microsoft.com/office/drawing/2014/main" xmlns="" id="{D656065D-6900-4BBB-BCAB-4DAEAA69DC7A}"/>
              </a:ext>
            </a:extLst>
          </p:cNvPr>
          <p:cNvSpPr>
            <a:spLocks noGrp="1"/>
          </p:cNvSpPr>
          <p:nvPr/>
        </p:nvSpPr>
        <p:spPr>
          <a:xfrm>
            <a:off x="800100" y="4048125"/>
            <a:ext cx="5905500" cy="409575"/>
          </a:xfrm>
          <a:prstGeom prst="rect">
            <a:avLst/>
          </a:prstGeom>
          <a:noFill/>
          <a:ln w="0">
            <a:noFill/>
            <a:prstDash val="solid"/>
          </a:ln>
        </p:spPr>
        <p:txBody>
          <a:bodyPr lIns="0" tIns="0" rIns="0" bIns="0">
            <a:noAutofit/>
          </a:bodyPr>
          <a:lstStyle>
            <a:defPPr>
              <a:defRPr sz="2400" b="1">
                <a:solidFill>
                  <a:srgbClr val="E38B3D"/>
                </a:solidFill>
                <a:latin typeface="DejaVu Sans"/>
                <a:ea typeface="DejaVu Sans"/>
                <a:cs typeface="DejaVu Sans"/>
              </a:defRPr>
            </a:defPPr>
          </a:lstStyle>
          <a:p>
            <a:pPr>
              <a:defRPr sz="2400" b="1">
                <a:solidFill>
                  <a:srgbClr val="E38B3D"/>
                </a:solidFill>
                <a:latin typeface="DejaVu Sans"/>
                <a:ea typeface="DejaVu Sans"/>
                <a:cs typeface="DejaVu Sans"/>
              </a:defRPr>
            </a:pPr>
            <a:r>
              <a:rPr sz="2400" b="1">
                <a:solidFill>
                  <a:srgbClr val="E38B3D"/>
                </a:solidFill>
                <a:latin typeface="DejaVu Sans"/>
                <a:ea typeface="DejaVu Sans"/>
                <a:cs typeface="DejaVu Sans"/>
              </a:rPr>
              <a:t>+6,8% față de 2024</a:t>
            </a:r>
          </a:p>
        </p:txBody>
      </p:sp>
      <p:sp>
        <p:nvSpPr>
          <p:cNvPr id="8" name="text-7">
            <a:extLst>
              <a:ext uri="{FF2B5EF4-FFF2-40B4-BE49-F238E27FC236}">
                <a16:creationId xmlns:a16="http://schemas.microsoft.com/office/drawing/2014/main" xmlns="" id="{9C66628C-96F8-4F19-8B17-24695070ECB3}"/>
              </a:ext>
            </a:extLst>
          </p:cNvPr>
          <p:cNvSpPr>
            <a:spLocks noGrp="1"/>
          </p:cNvSpPr>
          <p:nvPr/>
        </p:nvSpPr>
        <p:spPr>
          <a:xfrm>
            <a:off x="762000" y="5219700"/>
            <a:ext cx="5715000" cy="609600"/>
          </a:xfrm>
          <a:prstGeom prst="rect">
            <a:avLst/>
          </a:prstGeom>
          <a:noFill/>
          <a:ln w="0">
            <a:noFill/>
            <a:prstDash val="solid"/>
          </a:ln>
        </p:spPr>
        <p:txBody>
          <a:bodyPr lIns="0" tIns="0" rIns="0" bIns="0">
            <a:noAutofit/>
          </a:bodyPr>
          <a:lstStyle>
            <a:defPPr>
              <a:defRPr sz="3750" b="1">
                <a:solidFill>
                  <a:srgbClr val="FFFFFF"/>
                </a:solidFill>
                <a:latin typeface="DejaVu Sans"/>
                <a:ea typeface="DejaVu Sans"/>
                <a:cs typeface="DejaVu Sans"/>
              </a:defRPr>
            </a:defPPr>
          </a:lstStyle>
          <a:p>
            <a:pPr>
              <a:defRPr sz="3750" b="1">
                <a:solidFill>
                  <a:srgbClr val="FFFFFF"/>
                </a:solidFill>
                <a:latin typeface="DejaVu Sans"/>
                <a:ea typeface="DejaVu Sans"/>
                <a:cs typeface="DejaVu Sans"/>
              </a:defRPr>
            </a:pPr>
            <a:r>
              <a:rPr sz="3750" b="1">
                <a:solidFill>
                  <a:srgbClr val="FFFFFF"/>
                </a:solidFill>
                <a:latin typeface="DejaVu Sans"/>
                <a:ea typeface="DejaVu Sans"/>
                <a:cs typeface="DejaVu Sans"/>
              </a:rPr>
              <a:t>13,9 mld. lei</a:t>
            </a:r>
          </a:p>
        </p:txBody>
      </p:sp>
      <p:sp>
        <p:nvSpPr>
          <p:cNvPr id="9" name="text-8">
            <a:extLst>
              <a:ext uri="{FF2B5EF4-FFF2-40B4-BE49-F238E27FC236}">
                <a16:creationId xmlns:a16="http://schemas.microsoft.com/office/drawing/2014/main" xmlns="" id="{A1D01097-6C19-49B3-B9C5-739DD175AAB2}"/>
              </a:ext>
            </a:extLst>
          </p:cNvPr>
          <p:cNvSpPr>
            <a:spLocks noGrp="1"/>
          </p:cNvSpPr>
          <p:nvPr/>
        </p:nvSpPr>
        <p:spPr>
          <a:xfrm>
            <a:off x="800100" y="5905500"/>
            <a:ext cx="5905500" cy="400050"/>
          </a:xfrm>
          <a:prstGeom prst="rect">
            <a:avLst/>
          </a:prstGeom>
          <a:noFill/>
          <a:ln w="0">
            <a:noFill/>
            <a:prstDash val="solid"/>
          </a:ln>
        </p:spPr>
        <p:txBody>
          <a:bodyPr lIns="0" tIns="0" rIns="0" bIns="0">
            <a:noAutofit/>
          </a:bodyPr>
          <a:lstStyle>
            <a:defPPr>
              <a:defRPr sz="2175" b="0">
                <a:solidFill>
                  <a:srgbClr val="D4DBE4"/>
                </a:solidFill>
                <a:latin typeface="DejaVu Sans"/>
                <a:ea typeface="DejaVu Sans"/>
                <a:cs typeface="DejaVu Sans"/>
              </a:defRPr>
            </a:defPPr>
          </a:lstStyle>
          <a:p>
            <a:pPr>
              <a:defRPr sz="2175" b="0">
                <a:solidFill>
                  <a:srgbClr val="D4DBE4"/>
                </a:solidFill>
                <a:latin typeface="DejaVu Sans"/>
                <a:ea typeface="DejaVu Sans"/>
                <a:cs typeface="DejaVu Sans"/>
              </a:defRPr>
            </a:pPr>
            <a:r>
              <a:rPr sz="2175" b="0">
                <a:solidFill>
                  <a:srgbClr val="D4DBE4"/>
                </a:solidFill>
                <a:latin typeface="DejaVu Sans"/>
                <a:ea typeface="DejaVu Sans"/>
                <a:cs typeface="DejaVu Sans"/>
              </a:rPr>
              <a:t>profit net în 2025  (+11,8%)</a:t>
            </a:r>
          </a:p>
        </p:txBody>
      </p:sp>
      <p:sp>
        <p:nvSpPr>
          <p:cNvPr id="10" name="text-9">
            <a:extLst>
              <a:ext uri="{FF2B5EF4-FFF2-40B4-BE49-F238E27FC236}">
                <a16:creationId xmlns:a16="http://schemas.microsoft.com/office/drawing/2014/main" xmlns="" id="{6E65B7A5-5CE8-4FED-B275-1BD5EA583952}"/>
              </a:ext>
            </a:extLst>
          </p:cNvPr>
          <p:cNvSpPr>
            <a:spLocks noGrp="1"/>
          </p:cNvSpPr>
          <p:nvPr/>
        </p:nvSpPr>
        <p:spPr>
          <a:xfrm>
            <a:off x="800100" y="6953250"/>
            <a:ext cx="5905500" cy="428625"/>
          </a:xfrm>
          <a:prstGeom prst="rect">
            <a:avLst/>
          </a:prstGeom>
          <a:noFill/>
          <a:ln w="0">
            <a:noFill/>
            <a:prstDash val="solid"/>
          </a:ln>
        </p:spPr>
        <p:txBody>
          <a:bodyPr lIns="0" tIns="0" rIns="0" bIns="0">
            <a:noAutofit/>
          </a:bodyPr>
          <a:lstStyle>
            <a:defPPr>
              <a:defRPr sz="2400" b="1">
                <a:solidFill>
                  <a:srgbClr val="E38B3D"/>
                </a:solidFill>
                <a:latin typeface="DejaVu Sans"/>
                <a:ea typeface="DejaVu Sans"/>
                <a:cs typeface="DejaVu Sans"/>
              </a:defRPr>
            </a:defPPr>
          </a:lstStyle>
          <a:p>
            <a:pPr>
              <a:defRPr sz="2400" b="1">
                <a:solidFill>
                  <a:srgbClr val="E38B3D"/>
                </a:solidFill>
                <a:latin typeface="DejaVu Sans"/>
                <a:ea typeface="DejaVu Sans"/>
                <a:cs typeface="DejaVu Sans"/>
              </a:defRPr>
            </a:pPr>
            <a:r>
              <a:rPr sz="2400" b="1">
                <a:solidFill>
                  <a:srgbClr val="E38B3D"/>
                </a:solidFill>
                <a:latin typeface="DejaVu Sans"/>
                <a:ea typeface="DejaVu Sans"/>
                <a:cs typeface="DejaVu Sans"/>
              </a:rPr>
              <a:t>210.572 angajați</a:t>
            </a:r>
          </a:p>
        </p:txBody>
      </p:sp>
      <p:sp>
        <p:nvSpPr>
          <p:cNvPr id="11" name="text-10">
            <a:extLst>
              <a:ext uri="{FF2B5EF4-FFF2-40B4-BE49-F238E27FC236}">
                <a16:creationId xmlns:a16="http://schemas.microsoft.com/office/drawing/2014/main" xmlns="" id="{EF4C0FF4-7D49-486B-8073-30F49F186201}"/>
              </a:ext>
            </a:extLst>
          </p:cNvPr>
          <p:cNvSpPr>
            <a:spLocks noGrp="1"/>
          </p:cNvSpPr>
          <p:nvPr/>
        </p:nvSpPr>
        <p:spPr>
          <a:xfrm>
            <a:off x="800100" y="7410450"/>
            <a:ext cx="5905500" cy="342900"/>
          </a:xfrm>
          <a:prstGeom prst="rect">
            <a:avLst/>
          </a:prstGeom>
          <a:noFill/>
          <a:ln w="0">
            <a:noFill/>
            <a:prstDash val="solid"/>
          </a:ln>
        </p:spPr>
        <p:txBody>
          <a:bodyPr lIns="0" tIns="0" rIns="0" bIns="0">
            <a:noAutofit/>
          </a:bodyPr>
          <a:lstStyle>
            <a:defPPr>
              <a:defRPr sz="1800" b="0">
                <a:solidFill>
                  <a:srgbClr val="D4DBE4"/>
                </a:solidFill>
                <a:latin typeface="DejaVu Sans"/>
                <a:ea typeface="DejaVu Sans"/>
                <a:cs typeface="DejaVu Sans"/>
              </a:defRPr>
            </a:defPPr>
          </a:lstStyle>
          <a:p>
            <a:pPr>
              <a:defRPr sz="1800" b="0">
                <a:solidFill>
                  <a:srgbClr val="D4DBE4"/>
                </a:solidFill>
                <a:latin typeface="DejaVu Sans"/>
                <a:ea typeface="DejaVu Sans"/>
                <a:cs typeface="DejaVu Sans"/>
              </a:defRPr>
            </a:pPr>
            <a:r>
              <a:rPr sz="1800" b="0">
                <a:solidFill>
                  <a:srgbClr val="D4DBE4"/>
                </a:solidFill>
                <a:latin typeface="DejaVu Sans"/>
                <a:ea typeface="DejaVu Sans"/>
                <a:cs typeface="DejaVu Sans"/>
              </a:rPr>
              <a:t>+77,5% față de 2008</a:t>
            </a:r>
          </a:p>
        </p:txBody>
      </p:sp>
      <p:sp>
        <p:nvSpPr>
          <p:cNvPr id="12" name="text-11">
            <a:extLst>
              <a:ext uri="{FF2B5EF4-FFF2-40B4-BE49-F238E27FC236}">
                <a16:creationId xmlns:a16="http://schemas.microsoft.com/office/drawing/2014/main" xmlns="" id="{B2ACDCB4-F55E-42EE-885B-EFC7D5FD043A}"/>
              </a:ext>
            </a:extLst>
          </p:cNvPr>
          <p:cNvSpPr>
            <a:spLocks noGrp="1"/>
          </p:cNvSpPr>
          <p:nvPr/>
        </p:nvSpPr>
        <p:spPr>
          <a:xfrm>
            <a:off x="7334250" y="2571750"/>
            <a:ext cx="7048500" cy="400050"/>
          </a:xfrm>
          <a:prstGeom prst="rect">
            <a:avLst/>
          </a:prstGeom>
          <a:noFill/>
          <a:ln w="0">
            <a:noFill/>
            <a:prstDash val="solid"/>
          </a:ln>
        </p:spPr>
        <p:txBody>
          <a:bodyPr lIns="0" tIns="0" rIns="0" bIns="0">
            <a:noAutofit/>
          </a:bodyPr>
          <a:lstStyle>
            <a:defPPr>
              <a:defRPr sz="2100" b="1">
                <a:solidFill>
                  <a:srgbClr val="FFFFFF"/>
                </a:solidFill>
                <a:latin typeface="DejaVu Sans"/>
                <a:ea typeface="DejaVu Sans"/>
                <a:cs typeface="DejaVu Sans"/>
              </a:defRPr>
            </a:defPPr>
          </a:lstStyle>
          <a:p>
            <a:pPr>
              <a:defRPr sz="2100" b="1">
                <a:solidFill>
                  <a:srgbClr val="FFFFFF"/>
                </a:solidFill>
                <a:latin typeface="DejaVu Sans"/>
                <a:ea typeface="DejaVu Sans"/>
                <a:cs typeface="DejaVu Sans"/>
              </a:defRPr>
            </a:pPr>
            <a:r>
              <a:rPr sz="2100" b="1">
                <a:solidFill>
                  <a:srgbClr val="FFFFFF"/>
                </a:solidFill>
                <a:latin typeface="DejaVu Sans"/>
                <a:ea typeface="DejaVu Sans"/>
                <a:cs typeface="DejaVu Sans"/>
              </a:rPr>
              <a:t>Cifra de afaceri, miliarde lei</a:t>
            </a:r>
          </a:p>
        </p:txBody>
      </p:sp>
      <p:graphicFrame>
        <p:nvGraphicFramePr>
          <p:cNvPr id="13" name="Chart">
            <a:extLst>
              <a:ext uri="{FF2B5EF4-FFF2-40B4-BE49-F238E27FC236}">
                <a16:creationId xmlns:a16="http://schemas.microsoft.com/office/drawing/2014/main" xmlns="" id="{9FFBF74C-0957-423D-B5BB-5FB4E87C0693}"/>
              </a:ext>
            </a:extLst>
          </p:cNvPr>
          <p:cNvGraphicFramePr/>
          <p:nvPr/>
        </p:nvGraphicFramePr>
        <p:xfrm>
          <a:off x="7334250" y="3181350"/>
          <a:ext cx="7086600" cy="3924300"/>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12">
            <a:extLst>
              <a:ext uri="{FF2B5EF4-FFF2-40B4-BE49-F238E27FC236}">
                <a16:creationId xmlns:a16="http://schemas.microsoft.com/office/drawing/2014/main" xmlns="" id="{16656BED-ED7B-4C60-A865-BBDB007DB86D}"/>
              </a:ext>
            </a:extLst>
          </p:cNvPr>
          <p:cNvSpPr>
            <a:spLocks noGrp="1"/>
          </p:cNvSpPr>
          <p:nvPr/>
        </p:nvSpPr>
        <p:spPr>
          <a:xfrm>
            <a:off x="7334250" y="7334250"/>
            <a:ext cx="7143750" cy="400050"/>
          </a:xfrm>
          <a:prstGeom prst="rect">
            <a:avLst/>
          </a:prstGeom>
          <a:noFill/>
          <a:ln w="0">
            <a:noFill/>
            <a:prstDash val="solid"/>
          </a:ln>
        </p:spPr>
        <p:txBody>
          <a:bodyPr lIns="0" tIns="0" rIns="0" bIns="0">
            <a:noAutofit/>
          </a:bodyPr>
          <a:lstStyle>
            <a:defPPr>
              <a:defRPr sz="2025" b="1">
                <a:solidFill>
                  <a:srgbClr val="FFFFFF"/>
                </a:solidFill>
                <a:latin typeface="DejaVu Sans"/>
                <a:ea typeface="DejaVu Sans"/>
                <a:cs typeface="DejaVu Sans"/>
              </a:defRPr>
            </a:defPPr>
          </a:lstStyle>
          <a:p>
            <a:pPr>
              <a:defRPr sz="2025" b="1">
                <a:solidFill>
                  <a:srgbClr val="FFFFFF"/>
                </a:solidFill>
                <a:latin typeface="DejaVu Sans"/>
                <a:ea typeface="DejaVu Sans"/>
                <a:cs typeface="DejaVu Sans"/>
              </a:defRPr>
            </a:pPr>
            <a:r>
              <a:rPr sz="2025" b="1">
                <a:solidFill>
                  <a:srgbClr val="FFFFFF"/>
                </a:solidFill>
                <a:latin typeface="DejaVu Sans"/>
                <a:ea typeface="DejaVu Sans"/>
                <a:cs typeface="DejaVu Sans"/>
              </a:rPr>
              <a:t>De peste 3 ori mai multe afaceri în 10 ani</a:t>
            </a:r>
          </a:p>
        </p:txBody>
      </p:sp>
    </p:spTree>
    <p:extLst>
      <p:ext uri="{BB962C8B-B14F-4D97-AF65-F5344CB8AC3E}">
        <p14:creationId xmlns:p14="http://schemas.microsoft.com/office/powerpoint/2010/main" val="4619057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F5F0"/>
        </a:solidFill>
        <a:effectLst/>
      </p:bgPr>
    </p:bg>
    <p:spTree>
      <p:nvGrpSpPr>
        <p:cNvPr id="1" name=""/>
        <p:cNvGrpSpPr/>
        <p:nvPr/>
      </p:nvGrpSpPr>
      <p:grpSpPr>
        <a:xfrm>
          <a:off x="0" y="0"/>
          <a:ext cx="0" cy="0"/>
          <a:chOff x="0" y="0"/>
          <a:chExt cx="0" cy="0"/>
        </a:xfrm>
      </p:grpSpPr>
      <p:sp>
        <p:nvSpPr>
          <p:cNvPr id="18" name="text-0">
            <a:extLst>
              <a:ext uri="{FF2B5EF4-FFF2-40B4-BE49-F238E27FC236}">
                <a16:creationId xmlns:a16="http://schemas.microsoft.com/office/drawing/2014/main" xmlns="" id="{236D3470-7E07-4805-92CE-4F55C568105D}"/>
              </a:ext>
            </a:extLst>
          </p:cNvPr>
          <p:cNvSpPr>
            <a:spLocks noGrp="1"/>
          </p:cNvSpPr>
          <p:nvPr/>
        </p:nvSpPr>
        <p:spPr>
          <a:xfrm>
            <a:off x="762000" y="457200"/>
            <a:ext cx="12382500" cy="266700"/>
          </a:xfrm>
          <a:prstGeom prst="rect">
            <a:avLst/>
          </a:prstGeom>
          <a:noFill/>
          <a:ln w="0">
            <a:noFill/>
            <a:prstDash val="solid"/>
          </a:ln>
        </p:spPr>
        <p:txBody>
          <a:bodyPr lIns="0" tIns="0" rIns="0" bIns="0">
            <a:noAutofit/>
          </a:bodyPr>
          <a:lstStyle>
            <a:defPPr>
              <a:defRPr sz="1575" b="1">
                <a:solidFill>
                  <a:srgbClr val="426F9E"/>
                </a:solidFill>
                <a:latin typeface="DejaVu Sans"/>
                <a:ea typeface="DejaVu Sans"/>
                <a:cs typeface="DejaVu Sans"/>
              </a:defRPr>
            </a:defPPr>
          </a:lstStyle>
          <a:p>
            <a:pPr>
              <a:defRPr sz="1575" b="1">
                <a:solidFill>
                  <a:srgbClr val="426F9E"/>
                </a:solidFill>
                <a:latin typeface="DejaVu Sans"/>
                <a:ea typeface="DejaVu Sans"/>
                <a:cs typeface="DejaVu Sans"/>
              </a:defRPr>
            </a:pPr>
            <a:r>
              <a:rPr sz="1575" b="1">
                <a:solidFill>
                  <a:srgbClr val="426F9E"/>
                </a:solidFill>
                <a:latin typeface="DejaVu Sans"/>
                <a:ea typeface="DejaVu Sans"/>
                <a:cs typeface="DejaVu Sans"/>
              </a:rPr>
              <a:t>JUDEȚUL CLUJ  /  ANALIZĂ FRAMES</a:t>
            </a:r>
          </a:p>
        </p:txBody>
      </p:sp>
      <p:sp>
        <p:nvSpPr>
          <p:cNvPr id="2" name="text-1">
            <a:extLst>
              <a:ext uri="{FF2B5EF4-FFF2-40B4-BE49-F238E27FC236}">
                <a16:creationId xmlns:a16="http://schemas.microsoft.com/office/drawing/2014/main" xmlns="" id="{FFE0238F-2AC4-4EC4-9528-5FE861F40DE3}"/>
              </a:ext>
            </a:extLst>
          </p:cNvPr>
          <p:cNvSpPr>
            <a:spLocks noGrp="1"/>
          </p:cNvSpPr>
          <p:nvPr/>
        </p:nvSpPr>
        <p:spPr>
          <a:xfrm>
            <a:off x="762000" y="971550"/>
            <a:ext cx="13716000" cy="1257300"/>
          </a:xfrm>
          <a:prstGeom prst="rect">
            <a:avLst/>
          </a:prstGeom>
          <a:noFill/>
          <a:ln w="0">
            <a:noFill/>
            <a:prstDash val="solid"/>
          </a:ln>
        </p:spPr>
        <p:txBody>
          <a:bodyPr lIns="0" tIns="0" rIns="0" bIns="0">
            <a:noAutofit/>
          </a:bodyPr>
          <a:lstStyle>
            <a:defPPr>
              <a:defRPr sz="4050" b="1">
                <a:solidFill>
                  <a:srgbClr val="1D2535"/>
                </a:solidFill>
                <a:latin typeface="DejaVu Sans"/>
                <a:ea typeface="DejaVu Sans"/>
                <a:cs typeface="DejaVu Sans"/>
              </a:defRPr>
            </a:defPPr>
          </a:lstStyle>
          <a:p>
            <a:pPr>
              <a:defRPr sz="4050" b="1">
                <a:solidFill>
                  <a:srgbClr val="1D2535"/>
                </a:solidFill>
                <a:latin typeface="DejaVu Sans"/>
                <a:ea typeface="DejaVu Sans"/>
                <a:cs typeface="DejaVu Sans"/>
              </a:defRPr>
            </a:pPr>
            <a:r>
              <a:rPr sz="4050" b="1">
                <a:solidFill>
                  <a:srgbClr val="1D2535"/>
                </a:solidFill>
                <a:latin typeface="DejaVu Sans"/>
                <a:ea typeface="DejaVu Sans"/>
                <a:cs typeface="DejaVu Sans"/>
              </a:rPr>
              <a:t>O bază diversificată de firme,</a:t>
            </a:r>
          </a:p>
          <a:p>
            <a:pPr>
              <a:defRPr sz="4050" b="1">
                <a:solidFill>
                  <a:srgbClr val="1D2535"/>
                </a:solidFill>
                <a:latin typeface="DejaVu Sans"/>
                <a:ea typeface="DejaVu Sans"/>
                <a:cs typeface="DejaVu Sans"/>
              </a:defRPr>
            </a:pPr>
            <a:r>
              <a:rPr sz="4050" b="1">
                <a:solidFill>
                  <a:srgbClr val="1D2535"/>
                </a:solidFill>
                <a:latin typeface="DejaVu Sans"/>
                <a:ea typeface="DejaVu Sans"/>
                <a:cs typeface="DejaVu Sans"/>
              </a:rPr>
              <a:t>cu marje de profit mai mari</a:t>
            </a:r>
          </a:p>
        </p:txBody>
      </p:sp>
      <p:sp>
        <p:nvSpPr>
          <p:cNvPr id="3" name="text-2">
            <a:extLst>
              <a:ext uri="{FF2B5EF4-FFF2-40B4-BE49-F238E27FC236}">
                <a16:creationId xmlns:a16="http://schemas.microsoft.com/office/drawing/2014/main" xmlns="" id="{EE5A42AC-C20F-4799-8C57-91D652F5EC97}"/>
              </a:ext>
            </a:extLst>
          </p:cNvPr>
          <p:cNvSpPr>
            <a:spLocks noGrp="1"/>
          </p:cNvSpPr>
          <p:nvPr/>
        </p:nvSpPr>
        <p:spPr>
          <a:xfrm>
            <a:off x="762000" y="8096250"/>
            <a:ext cx="12954000" cy="238125"/>
          </a:xfrm>
          <a:prstGeom prst="rect">
            <a:avLst/>
          </a:prstGeom>
          <a:noFill/>
          <a:ln w="0">
            <a:noFill/>
            <a:prstDash val="solid"/>
          </a:ln>
        </p:spPr>
        <p:txBody>
          <a:bodyPr lIns="0" tIns="0" rIns="0" bIns="0">
            <a:noAutofit/>
          </a:bodyPr>
          <a:lstStyle>
            <a:defPPr>
              <a:defRPr sz="1200" b="0">
                <a:solidFill>
                  <a:srgbClr val="657080"/>
                </a:solidFill>
                <a:latin typeface="DejaVu Sans"/>
                <a:ea typeface="DejaVu Sans"/>
                <a:cs typeface="DejaVu Sans"/>
              </a:defRPr>
            </a:defPPr>
          </a:lstStyle>
          <a:p>
            <a:pPr>
              <a:defRPr sz="1200" b="0">
                <a:solidFill>
                  <a:srgbClr val="657080"/>
                </a:solidFill>
                <a:latin typeface="DejaVu Sans"/>
                <a:ea typeface="DejaVu Sans"/>
                <a:cs typeface="DejaVu Sans"/>
              </a:defRPr>
            </a:pPr>
            <a:r>
              <a:rPr sz="1200" b="0">
                <a:solidFill>
                  <a:srgbClr val="657080"/>
                </a:solidFill>
                <a:latin typeface="DejaVu Sans"/>
                <a:ea typeface="DejaVu Sans"/>
                <a:cs typeface="DejaVu Sans"/>
              </a:rPr>
              <a:t>Sursa: Frames. Valori monetare nominale.</a:t>
            </a:r>
          </a:p>
        </p:txBody>
      </p:sp>
      <p:sp>
        <p:nvSpPr>
          <p:cNvPr id="4" name="text-3">
            <a:extLst>
              <a:ext uri="{FF2B5EF4-FFF2-40B4-BE49-F238E27FC236}">
                <a16:creationId xmlns:a16="http://schemas.microsoft.com/office/drawing/2014/main" xmlns="" id="{B58309A5-71AB-4D46-A8FA-C65BC483420D}"/>
              </a:ext>
            </a:extLst>
          </p:cNvPr>
          <p:cNvSpPr>
            <a:spLocks noGrp="1"/>
          </p:cNvSpPr>
          <p:nvPr/>
        </p:nvSpPr>
        <p:spPr>
          <a:xfrm>
            <a:off x="13906500" y="8039100"/>
            <a:ext cx="571500" cy="304800"/>
          </a:xfrm>
          <a:prstGeom prst="rect">
            <a:avLst/>
          </a:prstGeom>
          <a:noFill/>
          <a:ln w="0">
            <a:noFill/>
            <a:prstDash val="solid"/>
          </a:ln>
        </p:spPr>
        <p:txBody>
          <a:bodyPr lIns="0" tIns="0" rIns="0" bIns="0">
            <a:noAutofit/>
          </a:bodyPr>
          <a:lstStyle>
            <a:defPPr>
              <a:defRPr sz="1650" b="1">
                <a:solidFill>
                  <a:srgbClr val="426F9E"/>
                </a:solidFill>
                <a:latin typeface="DejaVu Sans"/>
                <a:ea typeface="DejaVu Sans"/>
                <a:cs typeface="DejaVu Sans"/>
              </a:defRPr>
            </a:defPPr>
          </a:lstStyle>
          <a:p>
            <a:pPr>
              <a:defRPr sz="1650" b="1">
                <a:solidFill>
                  <a:srgbClr val="426F9E"/>
                </a:solidFill>
                <a:latin typeface="DejaVu Sans"/>
                <a:ea typeface="DejaVu Sans"/>
                <a:cs typeface="DejaVu Sans"/>
              </a:defRPr>
            </a:pPr>
            <a:r>
              <a:rPr sz="1650" b="1">
                <a:solidFill>
                  <a:srgbClr val="426F9E"/>
                </a:solidFill>
                <a:latin typeface="DejaVu Sans"/>
                <a:ea typeface="DejaVu Sans"/>
                <a:cs typeface="DejaVu Sans"/>
              </a:rPr>
              <a:t>02</a:t>
            </a:r>
          </a:p>
        </p:txBody>
      </p:sp>
      <p:sp>
        <p:nvSpPr>
          <p:cNvPr id="5" name="text-4">
            <a:extLst>
              <a:ext uri="{FF2B5EF4-FFF2-40B4-BE49-F238E27FC236}">
                <a16:creationId xmlns:a16="http://schemas.microsoft.com/office/drawing/2014/main" xmlns="" id="{AB825FC2-D903-44DE-AF07-604E3619E3E5}"/>
              </a:ext>
            </a:extLst>
          </p:cNvPr>
          <p:cNvSpPr>
            <a:spLocks noGrp="1"/>
          </p:cNvSpPr>
          <p:nvPr/>
        </p:nvSpPr>
        <p:spPr>
          <a:xfrm>
            <a:off x="762000" y="2476500"/>
            <a:ext cx="4953000" cy="1047750"/>
          </a:xfrm>
          <a:prstGeom prst="rect">
            <a:avLst/>
          </a:prstGeom>
          <a:noFill/>
          <a:ln w="0">
            <a:noFill/>
            <a:prstDash val="solid"/>
          </a:ln>
        </p:spPr>
        <p:txBody>
          <a:bodyPr lIns="0" tIns="0" rIns="0" bIns="0">
            <a:noAutofit/>
          </a:bodyPr>
          <a:lstStyle>
            <a:defPPr>
              <a:defRPr sz="7200" b="1">
                <a:solidFill>
                  <a:srgbClr val="426F9E"/>
                </a:solidFill>
                <a:latin typeface="DejaVu Sans"/>
                <a:ea typeface="DejaVu Sans"/>
                <a:cs typeface="DejaVu Sans"/>
              </a:defRPr>
            </a:defPPr>
          </a:lstStyle>
          <a:p>
            <a:pPr>
              <a:defRPr sz="7200" b="1">
                <a:solidFill>
                  <a:srgbClr val="426F9E"/>
                </a:solidFill>
                <a:latin typeface="DejaVu Sans"/>
                <a:ea typeface="DejaVu Sans"/>
                <a:cs typeface="DejaVu Sans"/>
              </a:defRPr>
            </a:pPr>
            <a:r>
              <a:rPr sz="7200" b="1">
                <a:solidFill>
                  <a:srgbClr val="426F9E"/>
                </a:solidFill>
                <a:latin typeface="DejaVu Sans"/>
                <a:ea typeface="DejaVu Sans"/>
                <a:cs typeface="DejaVu Sans"/>
              </a:rPr>
              <a:t>83%</a:t>
            </a:r>
          </a:p>
        </p:txBody>
      </p:sp>
      <p:sp>
        <p:nvSpPr>
          <p:cNvPr id="6" name="text-5">
            <a:extLst>
              <a:ext uri="{FF2B5EF4-FFF2-40B4-BE49-F238E27FC236}">
                <a16:creationId xmlns:a16="http://schemas.microsoft.com/office/drawing/2014/main" xmlns="" id="{B3E37D64-C948-4F02-A18A-F296626DC5C9}"/>
              </a:ext>
            </a:extLst>
          </p:cNvPr>
          <p:cNvSpPr>
            <a:spLocks noGrp="1"/>
          </p:cNvSpPr>
          <p:nvPr/>
        </p:nvSpPr>
        <p:spPr>
          <a:xfrm>
            <a:off x="800100" y="3638550"/>
            <a:ext cx="5429250" cy="876300"/>
          </a:xfrm>
          <a:prstGeom prst="rect">
            <a:avLst/>
          </a:prstGeom>
          <a:noFill/>
          <a:ln w="0">
            <a:noFill/>
            <a:prstDash val="solid"/>
          </a:ln>
        </p:spPr>
        <p:txBody>
          <a:bodyPr lIns="0" tIns="0" rIns="0" bIns="0">
            <a:noAutofit/>
          </a:bodyPr>
          <a:lstStyle>
            <a:defPPr>
              <a:defRPr sz="2400" b="1">
                <a:solidFill>
                  <a:srgbClr val="1D2535"/>
                </a:solidFill>
                <a:latin typeface="DejaVu Sans"/>
                <a:ea typeface="DejaVu Sans"/>
                <a:cs typeface="DejaVu Sans"/>
              </a:defRPr>
            </a:defPPr>
          </a:lstStyle>
          <a:p>
            <a:pPr>
              <a:defRPr sz="2400" b="1">
                <a:solidFill>
                  <a:srgbClr val="1D2535"/>
                </a:solidFill>
                <a:latin typeface="DejaVu Sans"/>
                <a:ea typeface="DejaVu Sans"/>
                <a:cs typeface="DejaVu Sans"/>
              </a:defRPr>
            </a:pPr>
            <a:r>
              <a:rPr sz="2400" b="1">
                <a:solidFill>
                  <a:srgbClr val="1D2535"/>
                </a:solidFill>
                <a:latin typeface="DejaVu Sans"/>
                <a:ea typeface="DejaVu Sans"/>
                <a:cs typeface="DejaVu Sans"/>
              </a:rPr>
              <a:t>din afaceri provin de la firmele</a:t>
            </a:r>
          </a:p>
          <a:p>
            <a:pPr>
              <a:defRPr sz="2400" b="1">
                <a:solidFill>
                  <a:srgbClr val="1D2535"/>
                </a:solidFill>
                <a:latin typeface="DejaVu Sans"/>
                <a:ea typeface="DejaVu Sans"/>
                <a:cs typeface="DejaVu Sans"/>
              </a:defRPr>
            </a:pPr>
            <a:r>
              <a:rPr sz="2400" b="1">
                <a:solidFill>
                  <a:srgbClr val="1D2535"/>
                </a:solidFill>
                <a:latin typeface="DejaVu Sans"/>
                <a:ea typeface="DejaVu Sans"/>
                <a:cs typeface="DejaVu Sans"/>
              </a:rPr>
              <a:t>din afara primelor cinci</a:t>
            </a:r>
          </a:p>
        </p:txBody>
      </p:sp>
      <p:sp>
        <p:nvSpPr>
          <p:cNvPr id="7" name="text-6">
            <a:extLst>
              <a:ext uri="{FF2B5EF4-FFF2-40B4-BE49-F238E27FC236}">
                <a16:creationId xmlns:a16="http://schemas.microsoft.com/office/drawing/2014/main" xmlns="" id="{FE5D87C1-ADE6-493D-B958-2B4E6F3C6218}"/>
              </a:ext>
            </a:extLst>
          </p:cNvPr>
          <p:cNvSpPr>
            <a:spLocks noGrp="1"/>
          </p:cNvSpPr>
          <p:nvPr/>
        </p:nvSpPr>
        <p:spPr>
          <a:xfrm>
            <a:off x="800100" y="4972050"/>
            <a:ext cx="5715000" cy="428625"/>
          </a:xfrm>
          <a:prstGeom prst="rect">
            <a:avLst/>
          </a:prstGeom>
          <a:noFill/>
          <a:ln w="0">
            <a:noFill/>
            <a:prstDash val="solid"/>
          </a:ln>
        </p:spPr>
        <p:txBody>
          <a:bodyPr lIns="0" tIns="0" rIns="0" bIns="0">
            <a:noAutofit/>
          </a:bodyPr>
          <a:lstStyle>
            <a:defPPr>
              <a:defRPr sz="2400" b="1">
                <a:solidFill>
                  <a:srgbClr val="1D2535"/>
                </a:solidFill>
                <a:latin typeface="DejaVu Sans"/>
                <a:ea typeface="DejaVu Sans"/>
                <a:cs typeface="DejaVu Sans"/>
              </a:defRPr>
            </a:defPPr>
          </a:lstStyle>
          <a:p>
            <a:pPr>
              <a:defRPr sz="2400" b="1">
                <a:solidFill>
                  <a:srgbClr val="1D2535"/>
                </a:solidFill>
                <a:latin typeface="DejaVu Sans"/>
                <a:ea typeface="DejaVu Sans"/>
                <a:cs typeface="DejaVu Sans"/>
              </a:defRPr>
            </a:pPr>
            <a:r>
              <a:rPr sz="2400" b="1">
                <a:solidFill>
                  <a:srgbClr val="1D2535"/>
                </a:solidFill>
                <a:latin typeface="DejaVu Sans"/>
                <a:ea typeface="DejaVu Sans"/>
                <a:cs typeface="DejaVu Sans"/>
              </a:rPr>
              <a:t>139.312 firme în funcțiune</a:t>
            </a:r>
          </a:p>
        </p:txBody>
      </p:sp>
      <p:sp>
        <p:nvSpPr>
          <p:cNvPr id="8" name="text-7">
            <a:extLst>
              <a:ext uri="{FF2B5EF4-FFF2-40B4-BE49-F238E27FC236}">
                <a16:creationId xmlns:a16="http://schemas.microsoft.com/office/drawing/2014/main" xmlns="" id="{0AE885CE-5A22-4F32-92F7-698BBE3C59A9}"/>
              </a:ext>
            </a:extLst>
          </p:cNvPr>
          <p:cNvSpPr>
            <a:spLocks noGrp="1"/>
          </p:cNvSpPr>
          <p:nvPr/>
        </p:nvSpPr>
        <p:spPr>
          <a:xfrm>
            <a:off x="800100" y="5448300"/>
            <a:ext cx="5715000" cy="666750"/>
          </a:xfrm>
          <a:prstGeom prst="rect">
            <a:avLst/>
          </a:prstGeom>
          <a:noFill/>
          <a:ln w="0">
            <a:noFill/>
            <a:prstDash val="solid"/>
          </a:ln>
        </p:spPr>
        <p:txBody>
          <a:bodyPr lIns="0" tIns="0" rIns="0" bIns="0">
            <a:noAutofit/>
          </a:bodyPr>
          <a:lstStyle>
            <a:defPPr>
              <a:defRPr sz="1875" b="0">
                <a:solidFill>
                  <a:srgbClr val="657080"/>
                </a:solidFill>
                <a:latin typeface="DejaVu Sans"/>
                <a:ea typeface="DejaVu Sans"/>
                <a:cs typeface="DejaVu Sans"/>
              </a:defRPr>
            </a:defPPr>
          </a:lstStyle>
          <a:p>
            <a:pPr>
              <a:defRPr sz="1875" b="0">
                <a:solidFill>
                  <a:srgbClr val="657080"/>
                </a:solidFill>
                <a:latin typeface="DejaVu Sans"/>
                <a:ea typeface="DejaVu Sans"/>
                <a:cs typeface="DejaVu Sans"/>
              </a:defRPr>
            </a:pPr>
            <a:r>
              <a:rPr sz="1875" b="0">
                <a:solidFill>
                  <a:srgbClr val="657080"/>
                </a:solidFill>
                <a:latin typeface="DejaVu Sans"/>
                <a:ea typeface="DejaVu Sans"/>
                <a:cs typeface="DejaVu Sans"/>
              </a:rPr>
              <a:t>Peste 90% dintre firmele înregistrate</a:t>
            </a:r>
          </a:p>
        </p:txBody>
      </p:sp>
      <p:sp>
        <p:nvSpPr>
          <p:cNvPr id="9" name="text-8">
            <a:extLst>
              <a:ext uri="{FF2B5EF4-FFF2-40B4-BE49-F238E27FC236}">
                <a16:creationId xmlns:a16="http://schemas.microsoft.com/office/drawing/2014/main" xmlns="" id="{0B3183CB-0C7F-4BFB-957E-A147C7BC0C89}"/>
              </a:ext>
            </a:extLst>
          </p:cNvPr>
          <p:cNvSpPr>
            <a:spLocks noGrp="1"/>
          </p:cNvSpPr>
          <p:nvPr/>
        </p:nvSpPr>
        <p:spPr>
          <a:xfrm>
            <a:off x="6953250" y="2533650"/>
            <a:ext cx="7620000" cy="428625"/>
          </a:xfrm>
          <a:prstGeom prst="rect">
            <a:avLst/>
          </a:prstGeom>
          <a:noFill/>
          <a:ln w="0">
            <a:noFill/>
            <a:prstDash val="solid"/>
          </a:ln>
        </p:spPr>
        <p:txBody>
          <a:bodyPr lIns="0" tIns="0" rIns="0" bIns="0">
            <a:noAutofit/>
          </a:bodyPr>
          <a:lstStyle>
            <a:defPPr>
              <a:defRPr sz="2250" b="1">
                <a:solidFill>
                  <a:srgbClr val="1D2535"/>
                </a:solidFill>
                <a:latin typeface="DejaVu Sans"/>
                <a:ea typeface="DejaVu Sans"/>
                <a:cs typeface="DejaVu Sans"/>
              </a:defRPr>
            </a:defPPr>
          </a:lstStyle>
          <a:p>
            <a:pPr>
              <a:defRPr sz="2250" b="1">
                <a:solidFill>
                  <a:srgbClr val="1D2535"/>
                </a:solidFill>
                <a:latin typeface="DejaVu Sans"/>
                <a:ea typeface="DejaVu Sans"/>
                <a:cs typeface="DejaVu Sans"/>
              </a:defRPr>
            </a:pPr>
            <a:r>
              <a:rPr sz="2250" b="1">
                <a:solidFill>
                  <a:srgbClr val="1D2535"/>
                </a:solidFill>
                <a:latin typeface="DejaVu Sans"/>
                <a:ea typeface="DejaVu Sans"/>
                <a:cs typeface="DejaVu Sans"/>
              </a:rPr>
              <a:t>Primele 5 companii în 2025</a:t>
            </a:r>
          </a:p>
        </p:txBody>
      </p:sp>
      <p:sp>
        <p:nvSpPr>
          <p:cNvPr id="10" name="text-9">
            <a:extLst>
              <a:ext uri="{FF2B5EF4-FFF2-40B4-BE49-F238E27FC236}">
                <a16:creationId xmlns:a16="http://schemas.microsoft.com/office/drawing/2014/main" xmlns="" id="{62FC2964-E340-4176-B7BC-5ED50BF8F6A8}"/>
              </a:ext>
            </a:extLst>
          </p:cNvPr>
          <p:cNvSpPr>
            <a:spLocks noGrp="1"/>
          </p:cNvSpPr>
          <p:nvPr/>
        </p:nvSpPr>
        <p:spPr>
          <a:xfrm>
            <a:off x="6953250" y="2971800"/>
            <a:ext cx="7620000" cy="342900"/>
          </a:xfrm>
          <a:prstGeom prst="rect">
            <a:avLst/>
          </a:prstGeom>
          <a:noFill/>
          <a:ln w="0">
            <a:noFill/>
            <a:prstDash val="solid"/>
          </a:ln>
        </p:spPr>
        <p:txBody>
          <a:bodyPr lIns="0" tIns="0" rIns="0" bIns="0">
            <a:noAutofit/>
          </a:bodyPr>
          <a:lstStyle>
            <a:defPPr>
              <a:defRPr sz="1725" b="0">
                <a:solidFill>
                  <a:srgbClr val="657080"/>
                </a:solidFill>
                <a:latin typeface="DejaVu Sans"/>
                <a:ea typeface="DejaVu Sans"/>
                <a:cs typeface="DejaVu Sans"/>
              </a:defRPr>
            </a:defPPr>
          </a:lstStyle>
          <a:p>
            <a:pPr>
              <a:defRPr sz="1725" b="0">
                <a:solidFill>
                  <a:srgbClr val="657080"/>
                </a:solidFill>
                <a:latin typeface="DejaVu Sans"/>
                <a:ea typeface="DejaVu Sans"/>
                <a:cs typeface="DejaVu Sans"/>
              </a:defRPr>
            </a:pPr>
            <a:r>
              <a:rPr sz="1725" b="0">
                <a:solidFill>
                  <a:srgbClr val="657080"/>
                </a:solidFill>
                <a:latin typeface="DejaVu Sans"/>
                <a:ea typeface="DejaVu Sans"/>
                <a:cs typeface="DejaVu Sans"/>
              </a:rPr>
              <a:t>Cifra de afaceri, miliarde lei</a:t>
            </a:r>
          </a:p>
        </p:txBody>
      </p:sp>
      <p:graphicFrame>
        <p:nvGraphicFramePr>
          <p:cNvPr id="11" name="Chart">
            <a:extLst>
              <a:ext uri="{FF2B5EF4-FFF2-40B4-BE49-F238E27FC236}">
                <a16:creationId xmlns:a16="http://schemas.microsoft.com/office/drawing/2014/main" xmlns="" id="{FA820F2F-9FC0-4B5A-8B6E-87EEF59AFBFD}"/>
              </a:ext>
            </a:extLst>
          </p:cNvPr>
          <p:cNvGraphicFramePr/>
          <p:nvPr/>
        </p:nvGraphicFramePr>
        <p:xfrm>
          <a:off x="6858000" y="3476625"/>
          <a:ext cx="7620000" cy="287655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10">
            <a:extLst>
              <a:ext uri="{FF2B5EF4-FFF2-40B4-BE49-F238E27FC236}">
                <a16:creationId xmlns:a16="http://schemas.microsoft.com/office/drawing/2014/main" xmlns="" id="{9A3CF3D5-082B-4F47-9CBB-A7AC4BCD7ED6}"/>
              </a:ext>
            </a:extLst>
          </p:cNvPr>
          <p:cNvSpPr>
            <a:spLocks noGrp="1"/>
          </p:cNvSpPr>
          <p:nvPr/>
        </p:nvSpPr>
        <p:spPr>
          <a:xfrm>
            <a:off x="762000" y="6838950"/>
            <a:ext cx="6191250" cy="285750"/>
          </a:xfrm>
          <a:prstGeom prst="rect">
            <a:avLst/>
          </a:prstGeom>
          <a:noFill/>
          <a:ln w="0">
            <a:noFill/>
            <a:prstDash val="solid"/>
          </a:ln>
        </p:spPr>
        <p:txBody>
          <a:bodyPr lIns="0" tIns="0" rIns="0" bIns="0">
            <a:noAutofit/>
          </a:bodyPr>
          <a:lstStyle>
            <a:defPPr>
              <a:defRPr sz="1500" b="1">
                <a:solidFill>
                  <a:srgbClr val="657080"/>
                </a:solidFill>
                <a:latin typeface="DejaVu Sans"/>
                <a:ea typeface="DejaVu Sans"/>
                <a:cs typeface="DejaVu Sans"/>
              </a:defRPr>
            </a:defPPr>
          </a:lstStyle>
          <a:p>
            <a:pPr>
              <a:defRPr sz="1500" b="1">
                <a:solidFill>
                  <a:srgbClr val="657080"/>
                </a:solidFill>
                <a:latin typeface="DejaVu Sans"/>
                <a:ea typeface="DejaVu Sans"/>
                <a:cs typeface="DejaVu Sans"/>
              </a:defRPr>
            </a:pPr>
            <a:r>
              <a:rPr sz="1500" b="1">
                <a:solidFill>
                  <a:srgbClr val="657080"/>
                </a:solidFill>
                <a:latin typeface="DejaVu Sans"/>
                <a:ea typeface="DejaVu Sans"/>
                <a:cs typeface="DejaVu Sans"/>
              </a:rPr>
              <a:t>MARJA NETĂ DE PROFIT</a:t>
            </a:r>
          </a:p>
        </p:txBody>
      </p:sp>
      <p:sp>
        <p:nvSpPr>
          <p:cNvPr id="13" name="text-11">
            <a:extLst>
              <a:ext uri="{FF2B5EF4-FFF2-40B4-BE49-F238E27FC236}">
                <a16:creationId xmlns:a16="http://schemas.microsoft.com/office/drawing/2014/main" xmlns="" id="{143DA09D-798D-4427-BFD3-4A8FE5E5EE82}"/>
              </a:ext>
            </a:extLst>
          </p:cNvPr>
          <p:cNvSpPr>
            <a:spLocks noGrp="1"/>
          </p:cNvSpPr>
          <p:nvPr/>
        </p:nvSpPr>
        <p:spPr>
          <a:xfrm>
            <a:off x="762000" y="7239000"/>
            <a:ext cx="6667500" cy="495300"/>
          </a:xfrm>
          <a:prstGeom prst="rect">
            <a:avLst/>
          </a:prstGeom>
          <a:noFill/>
          <a:ln w="0">
            <a:noFill/>
            <a:prstDash val="solid"/>
          </a:ln>
        </p:spPr>
        <p:txBody>
          <a:bodyPr lIns="0" tIns="0" rIns="0" bIns="0">
            <a:noAutofit/>
          </a:bodyPr>
          <a:lstStyle>
            <a:defPPr>
              <a:defRPr sz="2475" b="1">
                <a:solidFill>
                  <a:srgbClr val="1D2535"/>
                </a:solidFill>
                <a:latin typeface="DejaVu Sans"/>
                <a:ea typeface="DejaVu Sans"/>
                <a:cs typeface="DejaVu Sans"/>
              </a:defRPr>
            </a:defPPr>
          </a:lstStyle>
          <a:p>
            <a:pPr>
              <a:defRPr sz="2475" b="1">
                <a:solidFill>
                  <a:srgbClr val="1D2535"/>
                </a:solidFill>
                <a:latin typeface="DejaVu Sans"/>
                <a:ea typeface="DejaVu Sans"/>
                <a:cs typeface="DejaVu Sans"/>
              </a:defRPr>
            </a:pPr>
            <a:r>
              <a:rPr sz="2475" b="1">
                <a:solidFill>
                  <a:srgbClr val="1D2535"/>
                </a:solidFill>
                <a:latin typeface="DejaVu Sans"/>
                <a:ea typeface="DejaVu Sans"/>
                <a:cs typeface="DejaVu Sans"/>
              </a:rPr>
              <a:t>5,8% în 2008    /    10,5% în 2025</a:t>
            </a:r>
          </a:p>
        </p:txBody>
      </p:sp>
      <p:sp>
        <p:nvSpPr>
          <p:cNvPr id="14" name="text-12">
            <a:extLst>
              <a:ext uri="{FF2B5EF4-FFF2-40B4-BE49-F238E27FC236}">
                <a16:creationId xmlns:a16="http://schemas.microsoft.com/office/drawing/2014/main" xmlns="" id="{287E2724-3734-448F-800E-BCB778ABA6DE}"/>
              </a:ext>
            </a:extLst>
          </p:cNvPr>
          <p:cNvSpPr>
            <a:spLocks noGrp="1"/>
          </p:cNvSpPr>
          <p:nvPr/>
        </p:nvSpPr>
        <p:spPr>
          <a:xfrm>
            <a:off x="7905750" y="6838950"/>
            <a:ext cx="6572250" cy="285750"/>
          </a:xfrm>
          <a:prstGeom prst="rect">
            <a:avLst/>
          </a:prstGeom>
          <a:noFill/>
          <a:ln w="0">
            <a:noFill/>
            <a:prstDash val="solid"/>
          </a:ln>
        </p:spPr>
        <p:txBody>
          <a:bodyPr lIns="0" tIns="0" rIns="0" bIns="0">
            <a:noAutofit/>
          </a:bodyPr>
          <a:lstStyle>
            <a:defPPr>
              <a:defRPr sz="1500" b="1">
                <a:solidFill>
                  <a:srgbClr val="657080"/>
                </a:solidFill>
                <a:latin typeface="DejaVu Sans"/>
                <a:ea typeface="DejaVu Sans"/>
                <a:cs typeface="DejaVu Sans"/>
              </a:defRPr>
            </a:defPPr>
          </a:lstStyle>
          <a:p>
            <a:pPr>
              <a:defRPr sz="1500" b="1">
                <a:solidFill>
                  <a:srgbClr val="657080"/>
                </a:solidFill>
                <a:latin typeface="DejaVu Sans"/>
                <a:ea typeface="DejaVu Sans"/>
                <a:cs typeface="DejaVu Sans"/>
              </a:defRPr>
            </a:pPr>
            <a:r>
              <a:rPr sz="1500" b="1">
                <a:solidFill>
                  <a:srgbClr val="657080"/>
                </a:solidFill>
                <a:latin typeface="DejaVu Sans"/>
                <a:ea typeface="DejaVu Sans"/>
                <a:cs typeface="DejaVu Sans"/>
              </a:rPr>
              <a:t>CIFRA DE AFACERI PE ANGAJAT</a:t>
            </a:r>
          </a:p>
        </p:txBody>
      </p:sp>
      <p:sp>
        <p:nvSpPr>
          <p:cNvPr id="15" name="text-13">
            <a:extLst>
              <a:ext uri="{FF2B5EF4-FFF2-40B4-BE49-F238E27FC236}">
                <a16:creationId xmlns:a16="http://schemas.microsoft.com/office/drawing/2014/main" xmlns="" id="{2F03BC12-5754-4764-BA0A-2FD637A17996}"/>
              </a:ext>
            </a:extLst>
          </p:cNvPr>
          <p:cNvSpPr>
            <a:spLocks noGrp="1"/>
          </p:cNvSpPr>
          <p:nvPr/>
        </p:nvSpPr>
        <p:spPr>
          <a:xfrm>
            <a:off x="7905750" y="7239000"/>
            <a:ext cx="6667500" cy="495300"/>
          </a:xfrm>
          <a:prstGeom prst="rect">
            <a:avLst/>
          </a:prstGeom>
          <a:noFill/>
          <a:ln w="0">
            <a:noFill/>
            <a:prstDash val="solid"/>
          </a:ln>
        </p:spPr>
        <p:txBody>
          <a:bodyPr lIns="0" tIns="0" rIns="0" bIns="0">
            <a:noAutofit/>
          </a:bodyPr>
          <a:lstStyle>
            <a:defPPr>
              <a:defRPr sz="2475" b="1">
                <a:solidFill>
                  <a:srgbClr val="1D2535"/>
                </a:solidFill>
                <a:latin typeface="DejaVu Sans"/>
                <a:ea typeface="DejaVu Sans"/>
                <a:cs typeface="DejaVu Sans"/>
              </a:defRPr>
            </a:defPPr>
          </a:lstStyle>
          <a:p>
            <a:pPr>
              <a:defRPr sz="2475" b="1">
                <a:solidFill>
                  <a:srgbClr val="1D2535"/>
                </a:solidFill>
                <a:latin typeface="DejaVu Sans"/>
                <a:ea typeface="DejaVu Sans"/>
                <a:cs typeface="DejaVu Sans"/>
              </a:defRPr>
            </a:pPr>
            <a:r>
              <a:rPr sz="2475" b="1">
                <a:solidFill>
                  <a:srgbClr val="1D2535"/>
                </a:solidFill>
                <a:latin typeface="DejaVu Sans"/>
                <a:ea typeface="DejaVu Sans"/>
                <a:cs typeface="DejaVu Sans"/>
              </a:rPr>
              <a:t>203.000 lei    /    626.000 lei</a:t>
            </a:r>
          </a:p>
        </p:txBody>
      </p:sp>
      <p:sp>
        <p:nvSpPr>
          <p:cNvPr id="16" name="text-14">
            <a:extLst>
              <a:ext uri="{FF2B5EF4-FFF2-40B4-BE49-F238E27FC236}">
                <a16:creationId xmlns:a16="http://schemas.microsoft.com/office/drawing/2014/main" xmlns="" id="{76078AFC-2D65-43A6-96D1-A5CFE02EF6A5}"/>
              </a:ext>
            </a:extLst>
          </p:cNvPr>
          <p:cNvSpPr>
            <a:spLocks noGrp="1"/>
          </p:cNvSpPr>
          <p:nvPr/>
        </p:nvSpPr>
        <p:spPr>
          <a:xfrm>
            <a:off x="7905750" y="7762875"/>
            <a:ext cx="2095500" cy="247650"/>
          </a:xfrm>
          <a:prstGeom prst="rect">
            <a:avLst/>
          </a:prstGeom>
          <a:noFill/>
          <a:ln w="0">
            <a:noFill/>
            <a:prstDash val="solid"/>
          </a:ln>
        </p:spPr>
        <p:txBody>
          <a:bodyPr lIns="0" tIns="0" rIns="0" bIns="0">
            <a:noAutofit/>
          </a:bodyPr>
          <a:lstStyle>
            <a:defPPr>
              <a:defRPr sz="1275" b="0">
                <a:solidFill>
                  <a:srgbClr val="657080"/>
                </a:solidFill>
                <a:latin typeface="DejaVu Sans"/>
                <a:ea typeface="DejaVu Sans"/>
                <a:cs typeface="DejaVu Sans"/>
              </a:defRPr>
            </a:defPPr>
          </a:lstStyle>
          <a:p>
            <a:pPr>
              <a:defRPr sz="1275" b="0">
                <a:solidFill>
                  <a:srgbClr val="657080"/>
                </a:solidFill>
                <a:latin typeface="DejaVu Sans"/>
                <a:ea typeface="DejaVu Sans"/>
                <a:cs typeface="DejaVu Sans"/>
              </a:defRPr>
            </a:pPr>
            <a:r>
              <a:rPr sz="1275" b="0">
                <a:solidFill>
                  <a:srgbClr val="657080"/>
                </a:solidFill>
                <a:latin typeface="DejaVu Sans"/>
                <a:ea typeface="DejaVu Sans"/>
                <a:cs typeface="DejaVu Sans"/>
              </a:rPr>
              <a:t>2008</a:t>
            </a:r>
          </a:p>
        </p:txBody>
      </p:sp>
      <p:sp>
        <p:nvSpPr>
          <p:cNvPr id="17" name="text-15">
            <a:extLst>
              <a:ext uri="{FF2B5EF4-FFF2-40B4-BE49-F238E27FC236}">
                <a16:creationId xmlns:a16="http://schemas.microsoft.com/office/drawing/2014/main" xmlns="" id="{E967AF27-E646-40A7-B0CC-A7E57DE291B6}"/>
              </a:ext>
            </a:extLst>
          </p:cNvPr>
          <p:cNvSpPr>
            <a:spLocks noGrp="1"/>
          </p:cNvSpPr>
          <p:nvPr/>
        </p:nvSpPr>
        <p:spPr>
          <a:xfrm>
            <a:off x="11334750" y="7762875"/>
            <a:ext cx="2095500" cy="247650"/>
          </a:xfrm>
          <a:prstGeom prst="rect">
            <a:avLst/>
          </a:prstGeom>
          <a:noFill/>
          <a:ln w="0">
            <a:noFill/>
            <a:prstDash val="solid"/>
          </a:ln>
        </p:spPr>
        <p:txBody>
          <a:bodyPr lIns="0" tIns="0" rIns="0" bIns="0">
            <a:noAutofit/>
          </a:bodyPr>
          <a:lstStyle>
            <a:defPPr>
              <a:defRPr sz="1275" b="0">
                <a:solidFill>
                  <a:srgbClr val="657080"/>
                </a:solidFill>
                <a:latin typeface="DejaVu Sans"/>
                <a:ea typeface="DejaVu Sans"/>
                <a:cs typeface="DejaVu Sans"/>
              </a:defRPr>
            </a:defPPr>
          </a:lstStyle>
          <a:p>
            <a:pPr>
              <a:defRPr sz="1275" b="0">
                <a:solidFill>
                  <a:srgbClr val="657080"/>
                </a:solidFill>
                <a:latin typeface="DejaVu Sans"/>
                <a:ea typeface="DejaVu Sans"/>
                <a:cs typeface="DejaVu Sans"/>
              </a:defRPr>
            </a:pPr>
            <a:r>
              <a:rPr sz="1275" b="0">
                <a:solidFill>
                  <a:srgbClr val="657080"/>
                </a:solidFill>
                <a:latin typeface="DejaVu Sans"/>
                <a:ea typeface="DejaVu Sans"/>
                <a:cs typeface="DejaVu Sans"/>
              </a:rPr>
              <a:t>2025</a:t>
            </a:r>
          </a:p>
        </p:txBody>
      </p:sp>
    </p:spTree>
    <p:extLst>
      <p:ext uri="{BB962C8B-B14F-4D97-AF65-F5344CB8AC3E}">
        <p14:creationId xmlns:p14="http://schemas.microsoft.com/office/powerpoint/2010/main" val="14189109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F5F0"/>
        </a:solidFill>
        <a:effectLst/>
      </p:bgPr>
    </p:bg>
    <p:spTree>
      <p:nvGrpSpPr>
        <p:cNvPr id="1" name=""/>
        <p:cNvGrpSpPr/>
        <p:nvPr/>
      </p:nvGrpSpPr>
      <p:grpSpPr>
        <a:xfrm>
          <a:off x="0" y="0"/>
          <a:ext cx="0" cy="0"/>
          <a:chOff x="0" y="0"/>
          <a:chExt cx="0" cy="0"/>
        </a:xfrm>
      </p:grpSpPr>
      <p:sp>
        <p:nvSpPr>
          <p:cNvPr id="18" name="text-0">
            <a:extLst>
              <a:ext uri="{FF2B5EF4-FFF2-40B4-BE49-F238E27FC236}">
                <a16:creationId xmlns:a16="http://schemas.microsoft.com/office/drawing/2014/main" xmlns="" id="{C71F3AC4-A893-45C8-B1C2-A6A9C61042E6}"/>
              </a:ext>
            </a:extLst>
          </p:cNvPr>
          <p:cNvSpPr>
            <a:spLocks noGrp="1"/>
          </p:cNvSpPr>
          <p:nvPr/>
        </p:nvSpPr>
        <p:spPr>
          <a:xfrm>
            <a:off x="762000" y="457200"/>
            <a:ext cx="12382500" cy="266700"/>
          </a:xfrm>
          <a:prstGeom prst="rect">
            <a:avLst/>
          </a:prstGeom>
          <a:noFill/>
          <a:ln w="0">
            <a:noFill/>
            <a:prstDash val="solid"/>
          </a:ln>
        </p:spPr>
        <p:txBody>
          <a:bodyPr lIns="0" tIns="0" rIns="0" bIns="0">
            <a:noAutofit/>
          </a:bodyPr>
          <a:lstStyle>
            <a:defPPr>
              <a:defRPr sz="1575" b="1">
                <a:solidFill>
                  <a:srgbClr val="426F9E"/>
                </a:solidFill>
                <a:latin typeface="DejaVu Sans"/>
                <a:ea typeface="DejaVu Sans"/>
                <a:cs typeface="DejaVu Sans"/>
              </a:defRPr>
            </a:defPPr>
          </a:lstStyle>
          <a:p>
            <a:pPr>
              <a:defRPr sz="1575" b="1">
                <a:solidFill>
                  <a:srgbClr val="426F9E"/>
                </a:solidFill>
                <a:latin typeface="DejaVu Sans"/>
                <a:ea typeface="DejaVu Sans"/>
                <a:cs typeface="DejaVu Sans"/>
              </a:defRPr>
            </a:pPr>
            <a:r>
              <a:rPr sz="1575" b="1">
                <a:solidFill>
                  <a:srgbClr val="426F9E"/>
                </a:solidFill>
                <a:latin typeface="DejaVu Sans"/>
                <a:ea typeface="DejaVu Sans"/>
                <a:cs typeface="DejaVu Sans"/>
              </a:rPr>
              <a:t>JUDEȚUL CLUJ  /  ANALIZĂ FRAMES</a:t>
            </a:r>
          </a:p>
        </p:txBody>
      </p:sp>
      <p:sp>
        <p:nvSpPr>
          <p:cNvPr id="2" name="text-1">
            <a:extLst>
              <a:ext uri="{FF2B5EF4-FFF2-40B4-BE49-F238E27FC236}">
                <a16:creationId xmlns:a16="http://schemas.microsoft.com/office/drawing/2014/main" xmlns="" id="{515C1A5F-E812-4D4F-B0B7-925C2A90717F}"/>
              </a:ext>
            </a:extLst>
          </p:cNvPr>
          <p:cNvSpPr>
            <a:spLocks noGrp="1"/>
          </p:cNvSpPr>
          <p:nvPr/>
        </p:nvSpPr>
        <p:spPr>
          <a:xfrm>
            <a:off x="762000" y="971550"/>
            <a:ext cx="13716000" cy="1257300"/>
          </a:xfrm>
          <a:prstGeom prst="rect">
            <a:avLst/>
          </a:prstGeom>
          <a:noFill/>
          <a:ln w="0">
            <a:noFill/>
            <a:prstDash val="solid"/>
          </a:ln>
        </p:spPr>
        <p:txBody>
          <a:bodyPr lIns="0" tIns="0" rIns="0" bIns="0">
            <a:noAutofit/>
          </a:bodyPr>
          <a:lstStyle>
            <a:defPPr>
              <a:defRPr sz="4050" b="1">
                <a:solidFill>
                  <a:srgbClr val="1D2535"/>
                </a:solidFill>
                <a:latin typeface="DejaVu Sans"/>
                <a:ea typeface="DejaVu Sans"/>
                <a:cs typeface="DejaVu Sans"/>
              </a:defRPr>
            </a:defPPr>
          </a:lstStyle>
          <a:p>
            <a:pPr>
              <a:defRPr sz="4050" b="1">
                <a:solidFill>
                  <a:srgbClr val="1D2535"/>
                </a:solidFill>
                <a:latin typeface="DejaVu Sans"/>
                <a:ea typeface="DejaVu Sans"/>
                <a:cs typeface="DejaVu Sans"/>
              </a:defRPr>
            </a:pPr>
            <a:r>
              <a:rPr sz="4050" b="1">
                <a:solidFill>
                  <a:srgbClr val="1D2535"/>
                </a:solidFill>
                <a:latin typeface="DejaVu Sans"/>
                <a:ea typeface="DejaVu Sans"/>
                <a:cs typeface="DejaVu Sans"/>
              </a:rPr>
              <a:t>Perspectivele Clujului: investiții,</a:t>
            </a:r>
          </a:p>
          <a:p>
            <a:pPr>
              <a:defRPr sz="4050" b="1">
                <a:solidFill>
                  <a:srgbClr val="1D2535"/>
                </a:solidFill>
                <a:latin typeface="DejaVu Sans"/>
                <a:ea typeface="DejaVu Sans"/>
                <a:cs typeface="DejaVu Sans"/>
              </a:defRPr>
            </a:pPr>
            <a:r>
              <a:rPr sz="4050" b="1">
                <a:solidFill>
                  <a:srgbClr val="1D2535"/>
                </a:solidFill>
                <a:latin typeface="DejaVu Sans"/>
                <a:ea typeface="DejaVu Sans"/>
                <a:cs typeface="DejaVu Sans"/>
              </a:rPr>
              <a:t>inovație și presiune pe infrastructură</a:t>
            </a:r>
          </a:p>
        </p:txBody>
      </p:sp>
      <p:sp>
        <p:nvSpPr>
          <p:cNvPr id="3" name="text-2">
            <a:extLst>
              <a:ext uri="{FF2B5EF4-FFF2-40B4-BE49-F238E27FC236}">
                <a16:creationId xmlns:a16="http://schemas.microsoft.com/office/drawing/2014/main" xmlns="" id="{B223A91B-B3D4-42FE-92BC-550CC6619A50}"/>
              </a:ext>
            </a:extLst>
          </p:cNvPr>
          <p:cNvSpPr>
            <a:spLocks noGrp="1"/>
          </p:cNvSpPr>
          <p:nvPr/>
        </p:nvSpPr>
        <p:spPr>
          <a:xfrm>
            <a:off x="762000" y="8096250"/>
            <a:ext cx="12954000" cy="238125"/>
          </a:xfrm>
          <a:prstGeom prst="rect">
            <a:avLst/>
          </a:prstGeom>
          <a:noFill/>
          <a:ln w="0">
            <a:noFill/>
            <a:prstDash val="solid"/>
          </a:ln>
        </p:spPr>
        <p:txBody>
          <a:bodyPr lIns="0" tIns="0" rIns="0" bIns="0">
            <a:noAutofit/>
          </a:bodyPr>
          <a:lstStyle>
            <a:defPPr>
              <a:defRPr sz="1200" b="0">
                <a:solidFill>
                  <a:srgbClr val="657080"/>
                </a:solidFill>
                <a:latin typeface="DejaVu Sans"/>
                <a:ea typeface="DejaVu Sans"/>
                <a:cs typeface="DejaVu Sans"/>
              </a:defRPr>
            </a:defPPr>
          </a:lstStyle>
          <a:p>
            <a:pPr>
              <a:defRPr sz="1200" b="0">
                <a:solidFill>
                  <a:srgbClr val="657080"/>
                </a:solidFill>
                <a:latin typeface="DejaVu Sans"/>
                <a:ea typeface="DejaVu Sans"/>
                <a:cs typeface="DejaVu Sans"/>
              </a:defRPr>
            </a:pPr>
            <a:r>
              <a:rPr sz="1200" b="0">
                <a:solidFill>
                  <a:srgbClr val="657080"/>
                </a:solidFill>
                <a:latin typeface="DejaVu Sans"/>
                <a:ea typeface="DejaVu Sans"/>
                <a:cs typeface="DejaVu Sans"/>
              </a:rPr>
              <a:t>Sursa: Frames. Valori monetare nominale.</a:t>
            </a:r>
          </a:p>
        </p:txBody>
      </p:sp>
      <p:sp>
        <p:nvSpPr>
          <p:cNvPr id="4" name="text-3">
            <a:extLst>
              <a:ext uri="{FF2B5EF4-FFF2-40B4-BE49-F238E27FC236}">
                <a16:creationId xmlns:a16="http://schemas.microsoft.com/office/drawing/2014/main" xmlns="" id="{504EA03F-E5D8-4BA1-9545-61ED77A05313}"/>
              </a:ext>
            </a:extLst>
          </p:cNvPr>
          <p:cNvSpPr>
            <a:spLocks noGrp="1"/>
          </p:cNvSpPr>
          <p:nvPr/>
        </p:nvSpPr>
        <p:spPr>
          <a:xfrm>
            <a:off x="13906500" y="8039100"/>
            <a:ext cx="571500" cy="304800"/>
          </a:xfrm>
          <a:prstGeom prst="rect">
            <a:avLst/>
          </a:prstGeom>
          <a:noFill/>
          <a:ln w="0">
            <a:noFill/>
            <a:prstDash val="solid"/>
          </a:ln>
        </p:spPr>
        <p:txBody>
          <a:bodyPr lIns="0" tIns="0" rIns="0" bIns="0">
            <a:noAutofit/>
          </a:bodyPr>
          <a:lstStyle>
            <a:defPPr>
              <a:defRPr sz="1650" b="1">
                <a:solidFill>
                  <a:srgbClr val="426F9E"/>
                </a:solidFill>
                <a:latin typeface="DejaVu Sans"/>
                <a:ea typeface="DejaVu Sans"/>
                <a:cs typeface="DejaVu Sans"/>
              </a:defRPr>
            </a:defPPr>
          </a:lstStyle>
          <a:p>
            <a:pPr>
              <a:defRPr sz="1650" b="1">
                <a:solidFill>
                  <a:srgbClr val="426F9E"/>
                </a:solidFill>
                <a:latin typeface="DejaVu Sans"/>
                <a:ea typeface="DejaVu Sans"/>
                <a:cs typeface="DejaVu Sans"/>
              </a:defRPr>
            </a:pPr>
            <a:r>
              <a:rPr sz="1650" b="1">
                <a:solidFill>
                  <a:srgbClr val="426F9E"/>
                </a:solidFill>
                <a:latin typeface="DejaVu Sans"/>
                <a:ea typeface="DejaVu Sans"/>
                <a:cs typeface="DejaVu Sans"/>
              </a:rPr>
              <a:t>03</a:t>
            </a:r>
          </a:p>
        </p:txBody>
      </p:sp>
      <p:sp>
        <p:nvSpPr>
          <p:cNvPr id="5" name="text-4">
            <a:extLst>
              <a:ext uri="{FF2B5EF4-FFF2-40B4-BE49-F238E27FC236}">
                <a16:creationId xmlns:a16="http://schemas.microsoft.com/office/drawing/2014/main" xmlns="" id="{B447E5A8-E79F-4552-8A14-C4E2EBDA6EAE}"/>
              </a:ext>
            </a:extLst>
          </p:cNvPr>
          <p:cNvSpPr>
            <a:spLocks noGrp="1"/>
          </p:cNvSpPr>
          <p:nvPr/>
        </p:nvSpPr>
        <p:spPr>
          <a:xfrm>
            <a:off x="762000" y="2524125"/>
            <a:ext cx="8096250" cy="304800"/>
          </a:xfrm>
          <a:prstGeom prst="rect">
            <a:avLst/>
          </a:prstGeom>
          <a:noFill/>
          <a:ln w="0">
            <a:noFill/>
            <a:prstDash val="solid"/>
          </a:ln>
        </p:spPr>
        <p:txBody>
          <a:bodyPr lIns="0" tIns="0" rIns="0" bIns="0">
            <a:noAutofit/>
          </a:bodyPr>
          <a:lstStyle>
            <a:defPPr>
              <a:defRPr sz="1725" b="1">
                <a:solidFill>
                  <a:srgbClr val="426F9E"/>
                </a:solidFill>
                <a:latin typeface="DejaVu Sans"/>
                <a:ea typeface="DejaVu Sans"/>
                <a:cs typeface="DejaVu Sans"/>
              </a:defRPr>
            </a:defPPr>
          </a:lstStyle>
          <a:p>
            <a:pPr>
              <a:defRPr sz="1725" b="1">
                <a:solidFill>
                  <a:srgbClr val="426F9E"/>
                </a:solidFill>
                <a:latin typeface="DejaVu Sans"/>
                <a:ea typeface="DejaVu Sans"/>
                <a:cs typeface="DejaVu Sans"/>
              </a:defRPr>
            </a:pPr>
            <a:r>
              <a:rPr sz="1725" b="1">
                <a:solidFill>
                  <a:srgbClr val="426F9E"/>
                </a:solidFill>
                <a:latin typeface="DejaVu Sans"/>
                <a:ea typeface="DejaVu Sans"/>
                <a:cs typeface="DejaVu Sans"/>
              </a:rPr>
              <a:t>SECTOARE ȘI INVESTIȚII</a:t>
            </a:r>
          </a:p>
        </p:txBody>
      </p:sp>
      <p:sp>
        <p:nvSpPr>
          <p:cNvPr id="6" name="text-5">
            <a:extLst>
              <a:ext uri="{FF2B5EF4-FFF2-40B4-BE49-F238E27FC236}">
                <a16:creationId xmlns:a16="http://schemas.microsoft.com/office/drawing/2014/main" xmlns="" id="{BC7B79E2-B828-4505-A0B8-5A97D0236FF5}"/>
              </a:ext>
            </a:extLst>
          </p:cNvPr>
          <p:cNvSpPr>
            <a:spLocks noGrp="1"/>
          </p:cNvSpPr>
          <p:nvPr/>
        </p:nvSpPr>
        <p:spPr>
          <a:xfrm>
            <a:off x="762000" y="3152775"/>
            <a:ext cx="8001000" cy="457200"/>
          </a:xfrm>
          <a:prstGeom prst="rect">
            <a:avLst/>
          </a:prstGeom>
          <a:noFill/>
          <a:ln w="0">
            <a:noFill/>
            <a:prstDash val="solid"/>
          </a:ln>
        </p:spPr>
        <p:txBody>
          <a:bodyPr lIns="0" tIns="0" rIns="0" bIns="0">
            <a:noAutofit/>
          </a:bodyPr>
          <a:lstStyle>
            <a:defPPr>
              <a:defRPr sz="2625" b="1">
                <a:solidFill>
                  <a:srgbClr val="1D2535"/>
                </a:solidFill>
                <a:latin typeface="DejaVu Sans"/>
                <a:ea typeface="DejaVu Sans"/>
                <a:cs typeface="DejaVu Sans"/>
              </a:defRPr>
            </a:defPPr>
          </a:lstStyle>
          <a:p>
            <a:pPr>
              <a:defRPr sz="2625" b="1">
                <a:solidFill>
                  <a:srgbClr val="1D2535"/>
                </a:solidFill>
                <a:latin typeface="DejaVu Sans"/>
                <a:ea typeface="DejaVu Sans"/>
                <a:cs typeface="DejaVu Sans"/>
              </a:defRPr>
            </a:pPr>
            <a:r>
              <a:rPr sz="2625" b="1">
                <a:solidFill>
                  <a:srgbClr val="1D2535"/>
                </a:solidFill>
                <a:latin typeface="DejaVu Sans"/>
                <a:ea typeface="DejaVu Sans"/>
                <a:cs typeface="DejaVu Sans"/>
              </a:rPr>
              <a:t>IT: 13,7 mld. lei în 2025</a:t>
            </a:r>
          </a:p>
        </p:txBody>
      </p:sp>
      <p:sp>
        <p:nvSpPr>
          <p:cNvPr id="7" name="text-6">
            <a:extLst>
              <a:ext uri="{FF2B5EF4-FFF2-40B4-BE49-F238E27FC236}">
                <a16:creationId xmlns:a16="http://schemas.microsoft.com/office/drawing/2014/main" xmlns="" id="{E40D1A34-6E60-48FA-8625-1D259513B43B}"/>
              </a:ext>
            </a:extLst>
          </p:cNvPr>
          <p:cNvSpPr>
            <a:spLocks noGrp="1"/>
          </p:cNvSpPr>
          <p:nvPr/>
        </p:nvSpPr>
        <p:spPr>
          <a:xfrm>
            <a:off x="762000" y="3705225"/>
            <a:ext cx="7905750" cy="628650"/>
          </a:xfrm>
          <a:prstGeom prst="rect">
            <a:avLst/>
          </a:prstGeom>
          <a:noFill/>
          <a:ln w="0">
            <a:noFill/>
            <a:prstDash val="solid"/>
          </a:ln>
        </p:spPr>
        <p:txBody>
          <a:bodyPr lIns="0" tIns="0" rIns="0" bIns="0">
            <a:noAutofit/>
          </a:bodyPr>
          <a:lstStyle>
            <a:defPPr>
              <a:defRPr sz="2025" b="0">
                <a:solidFill>
                  <a:srgbClr val="657080"/>
                </a:solidFill>
                <a:latin typeface="DejaVu Sans"/>
                <a:ea typeface="DejaVu Sans"/>
                <a:cs typeface="DejaVu Sans"/>
              </a:defRPr>
            </a:defPPr>
          </a:lstStyle>
          <a:p>
            <a:pPr>
              <a:defRPr sz="2025" b="0">
                <a:solidFill>
                  <a:srgbClr val="657080"/>
                </a:solidFill>
                <a:latin typeface="DejaVu Sans"/>
                <a:ea typeface="DejaVu Sans"/>
                <a:cs typeface="DejaVu Sans"/>
              </a:defRPr>
            </a:pPr>
            <a:r>
              <a:rPr sz="2025" b="0">
                <a:solidFill>
                  <a:srgbClr val="657080"/>
                </a:solidFill>
                <a:latin typeface="DejaVu Sans"/>
                <a:ea typeface="DejaVu Sans"/>
                <a:cs typeface="DejaVu Sans"/>
              </a:rPr>
              <a:t>Afaceri +8,5% și angajați +4,7% față de 2024</a:t>
            </a:r>
          </a:p>
        </p:txBody>
      </p:sp>
      <p:sp>
        <p:nvSpPr>
          <p:cNvPr id="8" name="text-7">
            <a:extLst>
              <a:ext uri="{FF2B5EF4-FFF2-40B4-BE49-F238E27FC236}">
                <a16:creationId xmlns:a16="http://schemas.microsoft.com/office/drawing/2014/main" xmlns="" id="{0B6D2577-1E84-4157-B613-EFBEB46A4B28}"/>
              </a:ext>
            </a:extLst>
          </p:cNvPr>
          <p:cNvSpPr>
            <a:spLocks noGrp="1"/>
          </p:cNvSpPr>
          <p:nvPr/>
        </p:nvSpPr>
        <p:spPr>
          <a:xfrm>
            <a:off x="762000" y="4591050"/>
            <a:ext cx="8001000" cy="457200"/>
          </a:xfrm>
          <a:prstGeom prst="rect">
            <a:avLst/>
          </a:prstGeom>
          <a:noFill/>
          <a:ln w="0">
            <a:noFill/>
            <a:prstDash val="solid"/>
          </a:ln>
        </p:spPr>
        <p:txBody>
          <a:bodyPr lIns="0" tIns="0" rIns="0" bIns="0">
            <a:noAutofit/>
          </a:bodyPr>
          <a:lstStyle>
            <a:defPPr>
              <a:defRPr sz="2625" b="1">
                <a:solidFill>
                  <a:srgbClr val="1D2535"/>
                </a:solidFill>
                <a:latin typeface="DejaVu Sans"/>
                <a:ea typeface="DejaVu Sans"/>
                <a:cs typeface="DejaVu Sans"/>
              </a:defRPr>
            </a:defPPr>
          </a:lstStyle>
          <a:p>
            <a:pPr>
              <a:defRPr sz="2625" b="1">
                <a:solidFill>
                  <a:srgbClr val="1D2535"/>
                </a:solidFill>
                <a:latin typeface="DejaVu Sans"/>
                <a:ea typeface="DejaVu Sans"/>
                <a:cs typeface="DejaVu Sans"/>
              </a:defRPr>
            </a:pPr>
            <a:r>
              <a:rPr sz="2625" b="1">
                <a:solidFill>
                  <a:srgbClr val="1D2535"/>
                </a:solidFill>
                <a:latin typeface="DejaVu Sans"/>
                <a:ea typeface="DejaVu Sans"/>
                <a:cs typeface="DejaVu Sans"/>
              </a:rPr>
              <a:t>Industrie: afaceri +10,1%</a:t>
            </a:r>
          </a:p>
        </p:txBody>
      </p:sp>
      <p:sp>
        <p:nvSpPr>
          <p:cNvPr id="9" name="text-8">
            <a:extLst>
              <a:ext uri="{FF2B5EF4-FFF2-40B4-BE49-F238E27FC236}">
                <a16:creationId xmlns:a16="http://schemas.microsoft.com/office/drawing/2014/main" xmlns="" id="{5A18A8AA-845C-4BF5-A4BE-163FF619B04D}"/>
              </a:ext>
            </a:extLst>
          </p:cNvPr>
          <p:cNvSpPr>
            <a:spLocks noGrp="1"/>
          </p:cNvSpPr>
          <p:nvPr/>
        </p:nvSpPr>
        <p:spPr>
          <a:xfrm>
            <a:off x="762000" y="5143500"/>
            <a:ext cx="7905750" cy="552450"/>
          </a:xfrm>
          <a:prstGeom prst="rect">
            <a:avLst/>
          </a:prstGeom>
          <a:noFill/>
          <a:ln w="0">
            <a:noFill/>
            <a:prstDash val="solid"/>
          </a:ln>
        </p:spPr>
        <p:txBody>
          <a:bodyPr lIns="0" tIns="0" rIns="0" bIns="0">
            <a:noAutofit/>
          </a:bodyPr>
          <a:lstStyle>
            <a:defPPr>
              <a:defRPr sz="2025" b="0">
                <a:solidFill>
                  <a:srgbClr val="657080"/>
                </a:solidFill>
                <a:latin typeface="DejaVu Sans"/>
                <a:ea typeface="DejaVu Sans"/>
                <a:cs typeface="DejaVu Sans"/>
              </a:defRPr>
            </a:defPPr>
          </a:lstStyle>
          <a:p>
            <a:pPr>
              <a:defRPr sz="2025" b="0">
                <a:solidFill>
                  <a:srgbClr val="657080"/>
                </a:solidFill>
                <a:latin typeface="DejaVu Sans"/>
                <a:ea typeface="DejaVu Sans"/>
                <a:cs typeface="DejaVu Sans"/>
              </a:defRPr>
            </a:pPr>
            <a:r>
              <a:rPr sz="2025" b="0">
                <a:solidFill>
                  <a:srgbClr val="657080"/>
                </a:solidFill>
                <a:latin typeface="DejaVu Sans"/>
                <a:ea typeface="DejaVu Sans"/>
                <a:cs typeface="DejaVu Sans"/>
              </a:rPr>
              <a:t>Producție +3,2% în ianuarie–iulie 2026</a:t>
            </a:r>
          </a:p>
        </p:txBody>
      </p:sp>
      <p:sp>
        <p:nvSpPr>
          <p:cNvPr id="10" name="text-9">
            <a:extLst>
              <a:ext uri="{FF2B5EF4-FFF2-40B4-BE49-F238E27FC236}">
                <a16:creationId xmlns:a16="http://schemas.microsoft.com/office/drawing/2014/main" xmlns="" id="{61F537A4-E412-4022-A33F-D72C742A4E08}"/>
              </a:ext>
            </a:extLst>
          </p:cNvPr>
          <p:cNvSpPr>
            <a:spLocks noGrp="1"/>
          </p:cNvSpPr>
          <p:nvPr/>
        </p:nvSpPr>
        <p:spPr>
          <a:xfrm>
            <a:off x="762000" y="6038850"/>
            <a:ext cx="8001000" cy="457200"/>
          </a:xfrm>
          <a:prstGeom prst="rect">
            <a:avLst/>
          </a:prstGeom>
          <a:noFill/>
          <a:ln w="0">
            <a:noFill/>
            <a:prstDash val="solid"/>
          </a:ln>
        </p:spPr>
        <p:txBody>
          <a:bodyPr lIns="0" tIns="0" rIns="0" bIns="0">
            <a:noAutofit/>
          </a:bodyPr>
          <a:lstStyle>
            <a:defPPr>
              <a:defRPr sz="2625" b="1">
                <a:solidFill>
                  <a:srgbClr val="1D2535"/>
                </a:solidFill>
                <a:latin typeface="DejaVu Sans"/>
                <a:ea typeface="DejaVu Sans"/>
                <a:cs typeface="DejaVu Sans"/>
              </a:defRPr>
            </a:defPPr>
          </a:lstStyle>
          <a:p>
            <a:pPr>
              <a:defRPr sz="2625" b="1">
                <a:solidFill>
                  <a:srgbClr val="1D2535"/>
                </a:solidFill>
                <a:latin typeface="DejaVu Sans"/>
                <a:ea typeface="DejaVu Sans"/>
                <a:cs typeface="DejaVu Sans"/>
              </a:defRPr>
            </a:pPr>
            <a:r>
              <a:rPr sz="2625" b="1">
                <a:solidFill>
                  <a:srgbClr val="1D2535"/>
                </a:solidFill>
                <a:latin typeface="DejaVu Sans"/>
                <a:ea typeface="DejaVu Sans"/>
                <a:cs typeface="DejaVu Sans"/>
              </a:rPr>
              <a:t>Imobiliare: peste 500 mil. €</a:t>
            </a:r>
          </a:p>
        </p:txBody>
      </p:sp>
      <p:sp>
        <p:nvSpPr>
          <p:cNvPr id="11" name="text-10">
            <a:extLst>
              <a:ext uri="{FF2B5EF4-FFF2-40B4-BE49-F238E27FC236}">
                <a16:creationId xmlns:a16="http://schemas.microsoft.com/office/drawing/2014/main" xmlns="" id="{C8252E5D-4096-48C3-BED4-B15AD3EF7CF3}"/>
              </a:ext>
            </a:extLst>
          </p:cNvPr>
          <p:cNvSpPr>
            <a:spLocks noGrp="1"/>
          </p:cNvSpPr>
          <p:nvPr/>
        </p:nvSpPr>
        <p:spPr>
          <a:xfrm>
            <a:off x="762000" y="6591300"/>
            <a:ext cx="7905750" cy="762000"/>
          </a:xfrm>
          <a:prstGeom prst="rect">
            <a:avLst/>
          </a:prstGeom>
          <a:noFill/>
          <a:ln w="0">
            <a:noFill/>
            <a:prstDash val="solid"/>
          </a:ln>
        </p:spPr>
        <p:txBody>
          <a:bodyPr lIns="0" tIns="0" rIns="0" bIns="0">
            <a:noAutofit/>
          </a:bodyPr>
          <a:lstStyle>
            <a:defPPr>
              <a:defRPr sz="2025" b="0">
                <a:solidFill>
                  <a:srgbClr val="657080"/>
                </a:solidFill>
                <a:latin typeface="DejaVu Sans"/>
                <a:ea typeface="DejaVu Sans"/>
                <a:cs typeface="DejaVu Sans"/>
              </a:defRPr>
            </a:defPPr>
          </a:lstStyle>
          <a:p>
            <a:pPr>
              <a:defRPr sz="2025" b="0">
                <a:solidFill>
                  <a:srgbClr val="657080"/>
                </a:solidFill>
                <a:latin typeface="DejaVu Sans"/>
                <a:ea typeface="DejaVu Sans"/>
                <a:cs typeface="DejaVu Sans"/>
              </a:defRPr>
            </a:pPr>
            <a:r>
              <a:rPr sz="2025" b="0">
                <a:solidFill>
                  <a:srgbClr val="657080"/>
                </a:solidFill>
                <a:latin typeface="DejaVu Sans"/>
                <a:ea typeface="DejaVu Sans"/>
                <a:cs typeface="DejaVu Sans"/>
              </a:rPr>
              <a:t>Investiții anunțate pe foste platforme industriale</a:t>
            </a:r>
          </a:p>
        </p:txBody>
      </p:sp>
      <p:sp>
        <p:nvSpPr>
          <p:cNvPr id="12" name="text-11">
            <a:extLst>
              <a:ext uri="{FF2B5EF4-FFF2-40B4-BE49-F238E27FC236}">
                <a16:creationId xmlns:a16="http://schemas.microsoft.com/office/drawing/2014/main" xmlns="" id="{EAC8FCD1-36A1-429F-8342-B694BA3945BA}"/>
              </a:ext>
            </a:extLst>
          </p:cNvPr>
          <p:cNvSpPr>
            <a:spLocks noGrp="1"/>
          </p:cNvSpPr>
          <p:nvPr/>
        </p:nvSpPr>
        <p:spPr>
          <a:xfrm>
            <a:off x="9620250" y="2533650"/>
            <a:ext cx="4953000" cy="762000"/>
          </a:xfrm>
          <a:prstGeom prst="rect">
            <a:avLst/>
          </a:prstGeom>
          <a:noFill/>
          <a:ln w="0">
            <a:noFill/>
            <a:prstDash val="solid"/>
          </a:ln>
        </p:spPr>
        <p:txBody>
          <a:bodyPr lIns="0" tIns="0" rIns="0" bIns="0">
            <a:noAutofit/>
          </a:bodyPr>
          <a:lstStyle>
            <a:defPPr>
              <a:defRPr sz="4875" b="1">
                <a:solidFill>
                  <a:srgbClr val="426F9E"/>
                </a:solidFill>
                <a:latin typeface="DejaVu Sans"/>
                <a:ea typeface="DejaVu Sans"/>
                <a:cs typeface="DejaVu Sans"/>
              </a:defRPr>
            </a:defPPr>
          </a:lstStyle>
          <a:p>
            <a:pPr>
              <a:defRPr sz="4875" b="1">
                <a:solidFill>
                  <a:srgbClr val="426F9E"/>
                </a:solidFill>
                <a:latin typeface="DejaVu Sans"/>
                <a:ea typeface="DejaVu Sans"/>
                <a:cs typeface="DejaVu Sans"/>
              </a:defRPr>
            </a:pPr>
            <a:r>
              <a:rPr sz="4875" b="1">
                <a:solidFill>
                  <a:srgbClr val="426F9E"/>
                </a:solidFill>
                <a:latin typeface="DejaVu Sans"/>
                <a:ea typeface="DejaVu Sans"/>
                <a:cs typeface="DejaVu Sans"/>
              </a:rPr>
              <a:t>30.485 €</a:t>
            </a:r>
          </a:p>
        </p:txBody>
      </p:sp>
      <p:sp>
        <p:nvSpPr>
          <p:cNvPr id="13" name="text-12">
            <a:extLst>
              <a:ext uri="{FF2B5EF4-FFF2-40B4-BE49-F238E27FC236}">
                <a16:creationId xmlns:a16="http://schemas.microsoft.com/office/drawing/2014/main" xmlns="" id="{D92EBD79-6D6C-4555-89B6-A60D686BD0F4}"/>
              </a:ext>
            </a:extLst>
          </p:cNvPr>
          <p:cNvSpPr>
            <a:spLocks noGrp="1"/>
          </p:cNvSpPr>
          <p:nvPr/>
        </p:nvSpPr>
        <p:spPr>
          <a:xfrm>
            <a:off x="9620250" y="3371850"/>
            <a:ext cx="4953000" cy="838200"/>
          </a:xfrm>
          <a:prstGeom prst="rect">
            <a:avLst/>
          </a:prstGeom>
          <a:noFill/>
          <a:ln w="0">
            <a:noFill/>
            <a:prstDash val="solid"/>
          </a:ln>
        </p:spPr>
        <p:txBody>
          <a:bodyPr lIns="0" tIns="0" rIns="0" bIns="0">
            <a:noAutofit/>
          </a:bodyPr>
          <a:lstStyle>
            <a:defPPr>
              <a:defRPr sz="2100" b="0">
                <a:solidFill>
                  <a:srgbClr val="657080"/>
                </a:solidFill>
                <a:latin typeface="DejaVu Sans"/>
                <a:ea typeface="DejaVu Sans"/>
                <a:cs typeface="DejaVu Sans"/>
              </a:defRPr>
            </a:defPPr>
          </a:lstStyle>
          <a:p>
            <a:pPr>
              <a:defRPr sz="2100" b="0">
                <a:solidFill>
                  <a:srgbClr val="657080"/>
                </a:solidFill>
                <a:latin typeface="DejaVu Sans"/>
                <a:ea typeface="DejaVu Sans"/>
                <a:cs typeface="DejaVu Sans"/>
              </a:defRPr>
            </a:pPr>
            <a:r>
              <a:rPr sz="2100" b="0">
                <a:solidFill>
                  <a:srgbClr val="657080"/>
                </a:solidFill>
                <a:latin typeface="DejaVu Sans"/>
                <a:ea typeface="DejaVu Sans"/>
                <a:cs typeface="DejaVu Sans"/>
              </a:rPr>
              <a:t>PIB pe locuitor în 2026</a:t>
            </a:r>
          </a:p>
          <a:p>
            <a:pPr>
              <a:defRPr sz="2100" b="0">
                <a:solidFill>
                  <a:srgbClr val="657080"/>
                </a:solidFill>
                <a:latin typeface="DejaVu Sans"/>
                <a:ea typeface="DejaVu Sans"/>
                <a:cs typeface="DejaVu Sans"/>
              </a:defRPr>
            </a:pPr>
            <a:r>
              <a:rPr sz="2100" b="0">
                <a:solidFill>
                  <a:srgbClr val="657080"/>
                </a:solidFill>
                <a:latin typeface="DejaVu Sans"/>
                <a:ea typeface="DejaVu Sans"/>
                <a:cs typeface="DejaVu Sans"/>
              </a:rPr>
              <a:t>Prognoză CNSP</a:t>
            </a:r>
          </a:p>
        </p:txBody>
      </p:sp>
      <p:sp>
        <p:nvSpPr>
          <p:cNvPr id="14" name="text-13">
            <a:extLst>
              <a:ext uri="{FF2B5EF4-FFF2-40B4-BE49-F238E27FC236}">
                <a16:creationId xmlns:a16="http://schemas.microsoft.com/office/drawing/2014/main" xmlns="" id="{B53F5E47-C380-4375-9C34-DE6C20C5991E}"/>
              </a:ext>
            </a:extLst>
          </p:cNvPr>
          <p:cNvSpPr>
            <a:spLocks noGrp="1"/>
          </p:cNvSpPr>
          <p:nvPr/>
        </p:nvSpPr>
        <p:spPr>
          <a:xfrm>
            <a:off x="9620250" y="4657725"/>
            <a:ext cx="4953000" cy="304800"/>
          </a:xfrm>
          <a:prstGeom prst="rect">
            <a:avLst/>
          </a:prstGeom>
          <a:noFill/>
          <a:ln w="0">
            <a:noFill/>
            <a:prstDash val="solid"/>
          </a:ln>
        </p:spPr>
        <p:txBody>
          <a:bodyPr lIns="0" tIns="0" rIns="0" bIns="0">
            <a:noAutofit/>
          </a:bodyPr>
          <a:lstStyle>
            <a:defPPr>
              <a:defRPr sz="1650" b="1">
                <a:solidFill>
                  <a:srgbClr val="426F9E"/>
                </a:solidFill>
                <a:latin typeface="DejaVu Sans"/>
                <a:ea typeface="DejaVu Sans"/>
                <a:cs typeface="DejaVu Sans"/>
              </a:defRPr>
            </a:defPPr>
          </a:lstStyle>
          <a:p>
            <a:pPr>
              <a:defRPr sz="1650" b="1">
                <a:solidFill>
                  <a:srgbClr val="426F9E"/>
                </a:solidFill>
                <a:latin typeface="DejaVu Sans"/>
                <a:ea typeface="DejaVu Sans"/>
                <a:cs typeface="DejaVu Sans"/>
              </a:defRPr>
            </a:pPr>
            <a:r>
              <a:rPr sz="1650" b="1">
                <a:solidFill>
                  <a:srgbClr val="426F9E"/>
                </a:solidFill>
                <a:latin typeface="DejaVu Sans"/>
                <a:ea typeface="DejaVu Sans"/>
                <a:cs typeface="DejaVu Sans"/>
              </a:rPr>
              <a:t>CONDIȚII PENTRU CREȘTERE</a:t>
            </a:r>
          </a:p>
        </p:txBody>
      </p:sp>
      <p:sp>
        <p:nvSpPr>
          <p:cNvPr id="15" name="text-14">
            <a:extLst>
              <a:ext uri="{FF2B5EF4-FFF2-40B4-BE49-F238E27FC236}">
                <a16:creationId xmlns:a16="http://schemas.microsoft.com/office/drawing/2014/main" xmlns="" id="{D6C49961-5E13-4E9F-B790-2366CEF2BA37}"/>
              </a:ext>
            </a:extLst>
          </p:cNvPr>
          <p:cNvSpPr>
            <a:spLocks noGrp="1"/>
          </p:cNvSpPr>
          <p:nvPr/>
        </p:nvSpPr>
        <p:spPr>
          <a:xfrm>
            <a:off x="9620250" y="5143500"/>
            <a:ext cx="4953000" cy="819150"/>
          </a:xfrm>
          <a:prstGeom prst="rect">
            <a:avLst/>
          </a:prstGeom>
          <a:noFill/>
          <a:ln w="0">
            <a:noFill/>
            <a:prstDash val="solid"/>
          </a:ln>
        </p:spPr>
        <p:txBody>
          <a:bodyPr lIns="0" tIns="0" rIns="0" bIns="0">
            <a:noAutofit/>
          </a:bodyPr>
          <a:lstStyle>
            <a:defPPr>
              <a:defRPr sz="2325" b="1">
                <a:solidFill>
                  <a:srgbClr val="1D2535"/>
                </a:solidFill>
                <a:latin typeface="DejaVu Sans"/>
                <a:ea typeface="DejaVu Sans"/>
                <a:cs typeface="DejaVu Sans"/>
              </a:defRPr>
            </a:defPPr>
          </a:lstStyle>
          <a:p>
            <a:pPr>
              <a:defRPr sz="2325" b="1">
                <a:solidFill>
                  <a:srgbClr val="1D2535"/>
                </a:solidFill>
                <a:latin typeface="DejaVu Sans"/>
                <a:ea typeface="DejaVu Sans"/>
                <a:cs typeface="DejaVu Sans"/>
              </a:defRPr>
            </a:pPr>
            <a:r>
              <a:rPr sz="2325" b="1">
                <a:solidFill>
                  <a:srgbClr val="1D2535"/>
                </a:solidFill>
                <a:latin typeface="DejaVu Sans"/>
                <a:ea typeface="DejaVu Sans"/>
                <a:cs typeface="DejaVu Sans"/>
              </a:rPr>
              <a:t>Transport metropolitan</a:t>
            </a:r>
          </a:p>
          <a:p>
            <a:pPr>
              <a:defRPr sz="2325" b="1">
                <a:solidFill>
                  <a:srgbClr val="1D2535"/>
                </a:solidFill>
                <a:latin typeface="DejaVu Sans"/>
                <a:ea typeface="DejaVu Sans"/>
                <a:cs typeface="DejaVu Sans"/>
              </a:defRPr>
            </a:pPr>
            <a:r>
              <a:rPr sz="2325" b="1">
                <a:solidFill>
                  <a:srgbClr val="1D2535"/>
                </a:solidFill>
                <a:latin typeface="DejaVu Sans"/>
                <a:ea typeface="DejaVu Sans"/>
                <a:cs typeface="DejaVu Sans"/>
              </a:rPr>
              <a:t>și autostrăzi</a:t>
            </a:r>
          </a:p>
        </p:txBody>
      </p:sp>
      <p:sp>
        <p:nvSpPr>
          <p:cNvPr id="16" name="text-15">
            <a:extLst>
              <a:ext uri="{FF2B5EF4-FFF2-40B4-BE49-F238E27FC236}">
                <a16:creationId xmlns:a16="http://schemas.microsoft.com/office/drawing/2014/main" xmlns="" id="{E0A5812A-DEFC-4237-BD6E-909EBE55C15F}"/>
              </a:ext>
            </a:extLst>
          </p:cNvPr>
          <p:cNvSpPr>
            <a:spLocks noGrp="1"/>
          </p:cNvSpPr>
          <p:nvPr/>
        </p:nvSpPr>
        <p:spPr>
          <a:xfrm>
            <a:off x="9620250" y="6191250"/>
            <a:ext cx="4953000" cy="819150"/>
          </a:xfrm>
          <a:prstGeom prst="rect">
            <a:avLst/>
          </a:prstGeom>
          <a:noFill/>
          <a:ln w="0">
            <a:noFill/>
            <a:prstDash val="solid"/>
          </a:ln>
        </p:spPr>
        <p:txBody>
          <a:bodyPr lIns="0" tIns="0" rIns="0" bIns="0">
            <a:noAutofit/>
          </a:bodyPr>
          <a:lstStyle>
            <a:defPPr>
              <a:defRPr sz="2325" b="1">
                <a:solidFill>
                  <a:srgbClr val="1D2535"/>
                </a:solidFill>
                <a:latin typeface="DejaVu Sans"/>
                <a:ea typeface="DejaVu Sans"/>
                <a:cs typeface="DejaVu Sans"/>
              </a:defRPr>
            </a:defPPr>
          </a:lstStyle>
          <a:p>
            <a:pPr>
              <a:defRPr sz="2325" b="1">
                <a:solidFill>
                  <a:srgbClr val="1D2535"/>
                </a:solidFill>
                <a:latin typeface="DejaVu Sans"/>
                <a:ea typeface="DejaVu Sans"/>
                <a:cs typeface="DejaVu Sans"/>
              </a:defRPr>
            </a:pPr>
            <a:r>
              <a:rPr sz="2325" b="1">
                <a:solidFill>
                  <a:srgbClr val="1D2535"/>
                </a:solidFill>
                <a:latin typeface="DejaVu Sans"/>
                <a:ea typeface="DejaVu Sans"/>
                <a:cs typeface="DejaVu Sans"/>
              </a:rPr>
              <a:t>Locuințe accesibile</a:t>
            </a:r>
          </a:p>
          <a:p>
            <a:pPr>
              <a:defRPr sz="2325" b="1">
                <a:solidFill>
                  <a:srgbClr val="1D2535"/>
                </a:solidFill>
                <a:latin typeface="DejaVu Sans"/>
                <a:ea typeface="DejaVu Sans"/>
                <a:cs typeface="DejaVu Sans"/>
              </a:defRPr>
            </a:pPr>
            <a:r>
              <a:rPr sz="2325" b="1">
                <a:solidFill>
                  <a:srgbClr val="1D2535"/>
                </a:solidFill>
                <a:latin typeface="DejaVu Sans"/>
                <a:ea typeface="DejaVu Sans"/>
                <a:cs typeface="DejaVu Sans"/>
              </a:rPr>
              <a:t>și personal calificat</a:t>
            </a:r>
          </a:p>
        </p:txBody>
      </p:sp>
      <p:sp>
        <p:nvSpPr>
          <p:cNvPr id="17" name="text-16">
            <a:extLst>
              <a:ext uri="{FF2B5EF4-FFF2-40B4-BE49-F238E27FC236}">
                <a16:creationId xmlns:a16="http://schemas.microsoft.com/office/drawing/2014/main" xmlns="" id="{814276DE-77EA-4092-9F78-EDD3AD70A40F}"/>
              </a:ext>
            </a:extLst>
          </p:cNvPr>
          <p:cNvSpPr>
            <a:spLocks noGrp="1"/>
          </p:cNvSpPr>
          <p:nvPr/>
        </p:nvSpPr>
        <p:spPr>
          <a:xfrm>
            <a:off x="9620250" y="7400925"/>
            <a:ext cx="4953000" cy="333375"/>
          </a:xfrm>
          <a:prstGeom prst="rect">
            <a:avLst/>
          </a:prstGeom>
          <a:noFill/>
          <a:ln w="0">
            <a:noFill/>
            <a:prstDash val="solid"/>
          </a:ln>
        </p:spPr>
        <p:txBody>
          <a:bodyPr lIns="0" tIns="0" rIns="0" bIns="0">
            <a:noAutofit/>
          </a:bodyPr>
          <a:lstStyle>
            <a:defPPr>
              <a:defRPr sz="1875" b="0">
                <a:solidFill>
                  <a:srgbClr val="657080"/>
                </a:solidFill>
                <a:latin typeface="DejaVu Sans"/>
                <a:ea typeface="DejaVu Sans"/>
                <a:cs typeface="DejaVu Sans"/>
              </a:defRPr>
            </a:defPPr>
          </a:lstStyle>
          <a:p>
            <a:pPr>
              <a:defRPr sz="1875" b="0">
                <a:solidFill>
                  <a:srgbClr val="657080"/>
                </a:solidFill>
                <a:latin typeface="DejaVu Sans"/>
                <a:ea typeface="DejaVu Sans"/>
                <a:cs typeface="DejaVu Sans"/>
              </a:defRPr>
            </a:pPr>
            <a:r>
              <a:rPr sz="1875" b="0">
                <a:solidFill>
                  <a:srgbClr val="657080"/>
                </a:solidFill>
                <a:latin typeface="DejaVu Sans"/>
                <a:ea typeface="DejaVu Sans"/>
                <a:cs typeface="DejaVu Sans"/>
              </a:rPr>
              <a:t>Angajați: −0,7% în 2025</a:t>
            </a:r>
          </a:p>
        </p:txBody>
      </p:sp>
    </p:spTree>
    <p:extLst>
      <p:ext uri="{BB962C8B-B14F-4D97-AF65-F5344CB8AC3E}">
        <p14:creationId xmlns:p14="http://schemas.microsoft.com/office/powerpoint/2010/main" val="1055503843"/>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1047</Words>
  <Application>Microsoft Office PowerPoint</Application>
  <DocSecurity>0</DocSecurity>
  <PresentationFormat>Custom</PresentationFormat>
  <Paragraphs>88</Paragraphs>
  <Slides>3</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Aptos</vt:lpstr>
      <vt:lpstr>DejaVu Sans</vt:lpstr>
      <vt:lpstr>ChatGPT</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Ciprian Mailat</cp:lastModifiedBy>
  <cp:revision>1</cp:revision>
  <dcterms:created xsi:type="dcterms:W3CDTF">2026-10-15T16:17:58Z</dcterms:created>
  <dcterms:modified xsi:type="dcterms:W3CDTF">2026-10-16T08:47:21Z</dcterms:modified>
</cp:coreProperties>
</file>